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2" r:id="rId3"/>
    <p:sldId id="274" r:id="rId4"/>
    <p:sldId id="273" r:id="rId5"/>
    <p:sldId id="275" r:id="rId6"/>
    <p:sldId id="285" r:id="rId7"/>
    <p:sldId id="278" r:id="rId8"/>
    <p:sldId id="268" r:id="rId9"/>
    <p:sldId id="267" r:id="rId10"/>
    <p:sldId id="269" r:id="rId11"/>
    <p:sldId id="280" r:id="rId12"/>
    <p:sldId id="284" r:id="rId13"/>
    <p:sldId id="283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90" autoAdjust="0"/>
    <p:restoredTop sz="94660"/>
  </p:normalViewPr>
  <p:slideViewPr>
    <p:cSldViewPr>
      <p:cViewPr varScale="1">
        <p:scale>
          <a:sx n="70" d="100"/>
          <a:sy n="70" d="100"/>
        </p:scale>
        <p:origin x="15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6B866E-AD30-4C08-92B5-F42814F163FD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DA1F826-6E71-4C76-A9D8-CC954FD2E48A}">
      <dgm:prSet phldrT="[Text]"/>
      <dgm:spPr/>
      <dgm:t>
        <a:bodyPr/>
        <a:lstStyle/>
        <a:p>
          <a:r>
            <a:rPr lang="en-US" dirty="0" smtClean="0">
              <a:latin typeface="Franklin Gothic Demi" pitchFamily="34" charset="0"/>
            </a:rPr>
            <a:t>LPTK</a:t>
          </a:r>
          <a:endParaRPr lang="en-US" dirty="0">
            <a:latin typeface="Franklin Gothic Demi" pitchFamily="34" charset="0"/>
          </a:endParaRPr>
        </a:p>
      </dgm:t>
    </dgm:pt>
    <dgm:pt modelId="{139E302C-A3DB-457C-993A-21E9C5A07422}" type="parTrans" cxnId="{AE7A35A8-F0CD-4B2D-9F7B-1E38DE7C6ECB}">
      <dgm:prSet/>
      <dgm:spPr/>
      <dgm:t>
        <a:bodyPr/>
        <a:lstStyle/>
        <a:p>
          <a:endParaRPr lang="en-US"/>
        </a:p>
      </dgm:t>
    </dgm:pt>
    <dgm:pt modelId="{950A7029-1AEF-4371-BE32-62351C6A044E}" type="sibTrans" cxnId="{AE7A35A8-F0CD-4B2D-9F7B-1E38DE7C6ECB}">
      <dgm:prSet/>
      <dgm:spPr/>
      <dgm:t>
        <a:bodyPr/>
        <a:lstStyle/>
        <a:p>
          <a:endParaRPr lang="en-US"/>
        </a:p>
      </dgm:t>
    </dgm:pt>
    <dgm:pt modelId="{F07CB173-DF54-4423-8BFE-363C8B7CFE79}">
      <dgm:prSet phldrT="[Text]"/>
      <dgm:spPr/>
      <dgm:t>
        <a:bodyPr/>
        <a:lstStyle/>
        <a:p>
          <a:r>
            <a:rPr lang="en-US" dirty="0" err="1" smtClean="0">
              <a:latin typeface="Franklin Gothic Book" pitchFamily="34" charset="0"/>
            </a:rPr>
            <a:t>Kejelasan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Kelembagaan</a:t>
          </a:r>
          <a:endParaRPr lang="en-US" dirty="0">
            <a:latin typeface="Franklin Gothic Book" pitchFamily="34" charset="0"/>
          </a:endParaRPr>
        </a:p>
      </dgm:t>
    </dgm:pt>
    <dgm:pt modelId="{8798A955-EE8A-4C58-949B-F22B82611345}" type="parTrans" cxnId="{36382057-926A-483F-A8BE-88BEBFE0FA6C}">
      <dgm:prSet/>
      <dgm:spPr/>
      <dgm:t>
        <a:bodyPr/>
        <a:lstStyle/>
        <a:p>
          <a:endParaRPr lang="en-US"/>
        </a:p>
      </dgm:t>
    </dgm:pt>
    <dgm:pt modelId="{FF545BF1-B4EB-4BE4-B152-C11954917A8D}" type="sibTrans" cxnId="{36382057-926A-483F-A8BE-88BEBFE0FA6C}">
      <dgm:prSet/>
      <dgm:spPr/>
      <dgm:t>
        <a:bodyPr/>
        <a:lstStyle/>
        <a:p>
          <a:endParaRPr lang="en-US"/>
        </a:p>
      </dgm:t>
    </dgm:pt>
    <dgm:pt modelId="{74C6F193-A668-4D2F-A371-93CCD1B7040A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err="1" smtClean="0">
              <a:latin typeface="Franklin Gothic Book" pitchFamily="34" charset="0"/>
            </a:rPr>
            <a:t>Kekuatan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smtClean="0">
              <a:latin typeface="Franklin Gothic Book" pitchFamily="34" charset="0"/>
            </a:rPr>
            <a:t>Kapasitas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Kelembagaan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dan</a:t>
          </a:r>
          <a:r>
            <a:rPr lang="en-US" dirty="0" smtClean="0">
              <a:latin typeface="Franklin Gothic Book" pitchFamily="34" charset="0"/>
            </a:rPr>
            <a:t> SDM</a:t>
          </a:r>
          <a:endParaRPr lang="en-US" dirty="0">
            <a:latin typeface="Franklin Gothic Book" pitchFamily="34" charset="0"/>
          </a:endParaRPr>
        </a:p>
      </dgm:t>
    </dgm:pt>
    <dgm:pt modelId="{3B5601EA-805A-46FA-9079-47D8C2D905C4}" type="parTrans" cxnId="{321DB04D-B57B-407B-A58E-4D7E2A137BEA}">
      <dgm:prSet/>
      <dgm:spPr/>
      <dgm:t>
        <a:bodyPr/>
        <a:lstStyle/>
        <a:p>
          <a:endParaRPr lang="en-US"/>
        </a:p>
      </dgm:t>
    </dgm:pt>
    <dgm:pt modelId="{86CC524F-51D8-405D-8D4A-C42F4BD2DE4E}" type="sibTrans" cxnId="{321DB04D-B57B-407B-A58E-4D7E2A137BEA}">
      <dgm:prSet/>
      <dgm:spPr/>
      <dgm:t>
        <a:bodyPr/>
        <a:lstStyle/>
        <a:p>
          <a:endParaRPr lang="en-US"/>
        </a:p>
      </dgm:t>
    </dgm:pt>
    <dgm:pt modelId="{4A1E16B3-7F40-468D-93CE-611AF57013A4}">
      <dgm:prSet phldrT="[Text]"/>
      <dgm:spPr/>
      <dgm:t>
        <a:bodyPr/>
        <a:lstStyle/>
        <a:p>
          <a:r>
            <a:rPr lang="en-US" dirty="0" err="1" smtClean="0">
              <a:latin typeface="Franklin Gothic Book" pitchFamily="34" charset="0"/>
            </a:rPr>
            <a:t>Dukungan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Sarana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dan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Prasarana</a:t>
          </a:r>
          <a:endParaRPr lang="en-US" dirty="0">
            <a:latin typeface="Franklin Gothic Book" pitchFamily="34" charset="0"/>
          </a:endParaRPr>
        </a:p>
      </dgm:t>
    </dgm:pt>
    <dgm:pt modelId="{8E150B25-5AB1-4D88-AE49-A10FA24366E2}" type="parTrans" cxnId="{D97E325E-F1DA-4FAE-9135-37723D57492D}">
      <dgm:prSet/>
      <dgm:spPr/>
      <dgm:t>
        <a:bodyPr/>
        <a:lstStyle/>
        <a:p>
          <a:endParaRPr lang="en-US"/>
        </a:p>
      </dgm:t>
    </dgm:pt>
    <dgm:pt modelId="{022A9B6D-693A-4A86-B735-5EA69417491A}" type="sibTrans" cxnId="{D97E325E-F1DA-4FAE-9135-37723D57492D}">
      <dgm:prSet/>
      <dgm:spPr/>
      <dgm:t>
        <a:bodyPr/>
        <a:lstStyle/>
        <a:p>
          <a:endParaRPr lang="en-US"/>
        </a:p>
      </dgm:t>
    </dgm:pt>
    <dgm:pt modelId="{896E3E3C-D3CB-4380-9B9F-A36803E25279}">
      <dgm:prSet/>
      <dgm:spPr/>
      <dgm:t>
        <a:bodyPr/>
        <a:lstStyle/>
        <a:p>
          <a:r>
            <a:rPr lang="en-US" dirty="0" err="1" smtClean="0">
              <a:latin typeface="Franklin Gothic Book" pitchFamily="34" charset="0"/>
            </a:rPr>
            <a:t>Sistem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Manajemen</a:t>
          </a:r>
          <a:r>
            <a:rPr lang="en-US" dirty="0" smtClean="0">
              <a:latin typeface="Franklin Gothic Book" pitchFamily="34" charset="0"/>
            </a:rPr>
            <a:t> Modern</a:t>
          </a:r>
          <a:endParaRPr lang="en-US" dirty="0">
            <a:latin typeface="Franklin Gothic Book" pitchFamily="34" charset="0"/>
          </a:endParaRPr>
        </a:p>
      </dgm:t>
    </dgm:pt>
    <dgm:pt modelId="{40E024E4-CF96-498B-B0DF-FFD65CA3D991}" type="parTrans" cxnId="{9D8F87BB-9C4F-4A62-92A5-59C8D0789FF1}">
      <dgm:prSet/>
      <dgm:spPr/>
      <dgm:t>
        <a:bodyPr/>
        <a:lstStyle/>
        <a:p>
          <a:endParaRPr lang="en-US"/>
        </a:p>
      </dgm:t>
    </dgm:pt>
    <dgm:pt modelId="{D433647D-5C41-4B81-84B9-55C15ECC74F4}" type="sibTrans" cxnId="{9D8F87BB-9C4F-4A62-92A5-59C8D0789FF1}">
      <dgm:prSet/>
      <dgm:spPr/>
      <dgm:t>
        <a:bodyPr/>
        <a:lstStyle/>
        <a:p>
          <a:endParaRPr lang="en-US"/>
        </a:p>
      </dgm:t>
    </dgm:pt>
    <dgm:pt modelId="{87CE0C22-09E6-43CB-85DD-51F76775477E}">
      <dgm:prSet/>
      <dgm:spPr/>
      <dgm:t>
        <a:bodyPr/>
        <a:lstStyle/>
        <a:p>
          <a:r>
            <a:rPr lang="en-US" dirty="0" err="1" smtClean="0">
              <a:latin typeface="Franklin Gothic Book" pitchFamily="34" charset="0"/>
            </a:rPr>
            <a:t>Sekolah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Laboratorium</a:t>
          </a:r>
          <a:r>
            <a:rPr lang="en-US" dirty="0" smtClean="0">
              <a:latin typeface="Franklin Gothic Book" pitchFamily="34" charset="0"/>
            </a:rPr>
            <a:t> &amp; </a:t>
          </a:r>
          <a:r>
            <a:rPr lang="en-US" dirty="0" err="1" smtClean="0">
              <a:latin typeface="Franklin Gothic Book" pitchFamily="34" charset="0"/>
            </a:rPr>
            <a:t>Sekolah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Mitra</a:t>
          </a:r>
          <a:endParaRPr lang="en-US" dirty="0">
            <a:latin typeface="Franklin Gothic Book" pitchFamily="34" charset="0"/>
          </a:endParaRPr>
        </a:p>
      </dgm:t>
    </dgm:pt>
    <dgm:pt modelId="{B1730FA0-2405-4A5B-81A2-6196B9D1FAA6}" type="parTrans" cxnId="{F018FCAA-E9BB-47B0-9602-181269F2807A}">
      <dgm:prSet/>
      <dgm:spPr/>
      <dgm:t>
        <a:bodyPr/>
        <a:lstStyle/>
        <a:p>
          <a:endParaRPr lang="en-US"/>
        </a:p>
      </dgm:t>
    </dgm:pt>
    <dgm:pt modelId="{83B31488-395E-4A30-9465-C6C0F8D5745F}" type="sibTrans" cxnId="{F018FCAA-E9BB-47B0-9602-181269F2807A}">
      <dgm:prSet/>
      <dgm:spPr/>
      <dgm:t>
        <a:bodyPr/>
        <a:lstStyle/>
        <a:p>
          <a:endParaRPr lang="en-US"/>
        </a:p>
      </dgm:t>
    </dgm:pt>
    <dgm:pt modelId="{F1E38089-F155-4714-9D3E-8F8718EF7567}">
      <dgm:prSet/>
      <dgm:spPr/>
      <dgm:t>
        <a:bodyPr/>
        <a:lstStyle/>
        <a:p>
          <a:r>
            <a:rPr lang="en-US" dirty="0" err="1" smtClean="0">
              <a:latin typeface="Franklin Gothic Book" pitchFamily="34" charset="0"/>
            </a:rPr>
            <a:t>Budaya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Akademik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sebagai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penghasil</a:t>
          </a:r>
          <a:r>
            <a:rPr lang="en-US" dirty="0" smtClean="0">
              <a:latin typeface="Franklin Gothic Book" pitchFamily="34" charset="0"/>
            </a:rPr>
            <a:t> guru </a:t>
          </a:r>
          <a:r>
            <a:rPr lang="en-US" dirty="0" err="1" smtClean="0">
              <a:latin typeface="Franklin Gothic Book" pitchFamily="34" charset="0"/>
            </a:rPr>
            <a:t>profesional</a:t>
          </a:r>
          <a:endParaRPr lang="en-US" dirty="0">
            <a:latin typeface="Franklin Gothic Book" pitchFamily="34" charset="0"/>
          </a:endParaRPr>
        </a:p>
      </dgm:t>
    </dgm:pt>
    <dgm:pt modelId="{8BA5D1F4-DA30-4EDE-944C-3736D5041E52}" type="parTrans" cxnId="{99229B6D-C647-406A-AC6B-122E4FCFFAF7}">
      <dgm:prSet/>
      <dgm:spPr/>
      <dgm:t>
        <a:bodyPr/>
        <a:lstStyle/>
        <a:p>
          <a:endParaRPr lang="en-US"/>
        </a:p>
      </dgm:t>
    </dgm:pt>
    <dgm:pt modelId="{2BC36D2E-F52E-4E31-8DA1-1B251F0121CF}" type="sibTrans" cxnId="{99229B6D-C647-406A-AC6B-122E4FCFFAF7}">
      <dgm:prSet/>
      <dgm:spPr/>
      <dgm:t>
        <a:bodyPr/>
        <a:lstStyle/>
        <a:p>
          <a:endParaRPr lang="en-US"/>
        </a:p>
      </dgm:t>
    </dgm:pt>
    <dgm:pt modelId="{D55776A1-D4A4-4C0D-A0ED-BD4801583946}">
      <dgm:prSet/>
      <dgm:spPr/>
      <dgm:t>
        <a:bodyPr/>
        <a:lstStyle/>
        <a:p>
          <a:r>
            <a:rPr lang="en-US" dirty="0" err="1" smtClean="0"/>
            <a:t>Kurikulum</a:t>
          </a:r>
          <a:r>
            <a:rPr lang="en-US" dirty="0" smtClean="0"/>
            <a:t> yang </a:t>
          </a:r>
          <a:r>
            <a:rPr lang="en-US" dirty="0" err="1" smtClean="0"/>
            <a:t>Khas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Berwawasan</a:t>
          </a:r>
          <a:r>
            <a:rPr lang="en-US" dirty="0" smtClean="0"/>
            <a:t> </a:t>
          </a:r>
          <a:r>
            <a:rPr lang="en-US" dirty="0" err="1" smtClean="0"/>
            <a:t>Masa</a:t>
          </a:r>
          <a:r>
            <a:rPr lang="en-US" dirty="0" smtClean="0"/>
            <a:t> </a:t>
          </a:r>
          <a:r>
            <a:rPr lang="en-US" dirty="0" err="1" smtClean="0"/>
            <a:t>Depan</a:t>
          </a:r>
          <a:endParaRPr lang="en-US" dirty="0"/>
        </a:p>
      </dgm:t>
    </dgm:pt>
    <dgm:pt modelId="{9F81B5FB-E626-41E6-B2B3-14839B13FB78}" type="parTrans" cxnId="{6698E0AC-966F-42DF-8D43-3F4A0232B48F}">
      <dgm:prSet/>
      <dgm:spPr/>
      <dgm:t>
        <a:bodyPr/>
        <a:lstStyle/>
        <a:p>
          <a:endParaRPr lang="id-ID"/>
        </a:p>
      </dgm:t>
    </dgm:pt>
    <dgm:pt modelId="{C17801CD-9DBE-49CD-9D2C-BF37500F22AE}" type="sibTrans" cxnId="{6698E0AC-966F-42DF-8D43-3F4A0232B48F}">
      <dgm:prSet/>
      <dgm:spPr/>
      <dgm:t>
        <a:bodyPr/>
        <a:lstStyle/>
        <a:p>
          <a:endParaRPr lang="id-ID"/>
        </a:p>
      </dgm:t>
    </dgm:pt>
    <dgm:pt modelId="{85F2C211-81D2-45A0-9AAD-D2BA8554CAF3}">
      <dgm:prSet phldrT="[Text]"/>
      <dgm:spPr/>
      <dgm:t>
        <a:bodyPr/>
        <a:lstStyle/>
        <a:p>
          <a:r>
            <a:rPr lang="en-US" dirty="0" err="1" smtClean="0">
              <a:latin typeface="Franklin Gothic Book" pitchFamily="34" charset="0"/>
            </a:rPr>
            <a:t>Pendidikan</a:t>
          </a:r>
          <a:r>
            <a:rPr lang="en-US" dirty="0" smtClean="0">
              <a:latin typeface="Franklin Gothic Book" pitchFamily="34" charset="0"/>
            </a:rPr>
            <a:t> </a:t>
          </a:r>
          <a:r>
            <a:rPr lang="en-US" dirty="0" err="1" smtClean="0">
              <a:latin typeface="Franklin Gothic Book" pitchFamily="34" charset="0"/>
            </a:rPr>
            <a:t>Profesi</a:t>
          </a:r>
          <a:r>
            <a:rPr lang="en-US" dirty="0" smtClean="0">
              <a:latin typeface="Franklin Gothic Book" pitchFamily="34" charset="0"/>
            </a:rPr>
            <a:t> Guru</a:t>
          </a:r>
          <a:endParaRPr lang="en-US" dirty="0">
            <a:latin typeface="Franklin Gothic Book" pitchFamily="34" charset="0"/>
          </a:endParaRPr>
        </a:p>
      </dgm:t>
    </dgm:pt>
    <dgm:pt modelId="{05B3B25B-64B7-4F28-B072-2802D0090A0D}" type="parTrans" cxnId="{B93D19C6-CF73-41B1-B1BF-8E3F07E3C331}">
      <dgm:prSet/>
      <dgm:spPr/>
      <dgm:t>
        <a:bodyPr/>
        <a:lstStyle/>
        <a:p>
          <a:endParaRPr lang="en-US"/>
        </a:p>
      </dgm:t>
    </dgm:pt>
    <dgm:pt modelId="{F907EAA9-4987-4973-A20D-B59C32B02FF6}" type="sibTrans" cxnId="{B93D19C6-CF73-41B1-B1BF-8E3F07E3C331}">
      <dgm:prSet/>
      <dgm:spPr/>
      <dgm:t>
        <a:bodyPr/>
        <a:lstStyle/>
        <a:p>
          <a:endParaRPr lang="en-US"/>
        </a:p>
      </dgm:t>
    </dgm:pt>
    <dgm:pt modelId="{2F04868B-A50F-48B2-8C57-69D91DDA4776}" type="pres">
      <dgm:prSet presAssocID="{3A6B866E-AD30-4C08-92B5-F42814F163F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971188-5306-4441-9321-249C0E2A7051}" type="pres">
      <dgm:prSet presAssocID="{7DA1F826-6E71-4C76-A9D8-CC954FD2E48A}" presName="centerShape" presStyleLbl="node0" presStyleIdx="0" presStyleCnt="1"/>
      <dgm:spPr/>
      <dgm:t>
        <a:bodyPr/>
        <a:lstStyle/>
        <a:p>
          <a:endParaRPr lang="en-US"/>
        </a:p>
      </dgm:t>
    </dgm:pt>
    <dgm:pt modelId="{4E7F27D7-2891-48EC-A85A-12289CA03230}" type="pres">
      <dgm:prSet presAssocID="{05B3B25B-64B7-4F28-B072-2802D0090A0D}" presName="parTrans" presStyleLbl="bgSibTrans2D1" presStyleIdx="0" presStyleCnt="8"/>
      <dgm:spPr/>
      <dgm:t>
        <a:bodyPr/>
        <a:lstStyle/>
        <a:p>
          <a:endParaRPr lang="en-US"/>
        </a:p>
      </dgm:t>
    </dgm:pt>
    <dgm:pt modelId="{64F2C858-03E1-42E8-A741-A57CC0119A01}" type="pres">
      <dgm:prSet presAssocID="{85F2C211-81D2-45A0-9AAD-D2BA8554CAF3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77FD3-725C-4F63-82CC-2A13868872BC}" type="pres">
      <dgm:prSet presAssocID="{8798A955-EE8A-4C58-949B-F22B82611345}" presName="parTrans" presStyleLbl="bgSibTrans2D1" presStyleIdx="1" presStyleCnt="8"/>
      <dgm:spPr/>
      <dgm:t>
        <a:bodyPr/>
        <a:lstStyle/>
        <a:p>
          <a:endParaRPr lang="en-US"/>
        </a:p>
      </dgm:t>
    </dgm:pt>
    <dgm:pt modelId="{0F038FED-B584-45E6-85FD-7F18104B5928}" type="pres">
      <dgm:prSet presAssocID="{F07CB173-DF54-4423-8BFE-363C8B7CFE79}" presName="node" presStyleLbl="node1" presStyleIdx="1" presStyleCnt="8" custScaleX="112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7432B-929B-4C63-899C-8BD45C4B58E0}" type="pres">
      <dgm:prSet presAssocID="{3B5601EA-805A-46FA-9079-47D8C2D905C4}" presName="parTrans" presStyleLbl="bgSibTrans2D1" presStyleIdx="2" presStyleCnt="8"/>
      <dgm:spPr/>
      <dgm:t>
        <a:bodyPr/>
        <a:lstStyle/>
        <a:p>
          <a:endParaRPr lang="en-US"/>
        </a:p>
      </dgm:t>
    </dgm:pt>
    <dgm:pt modelId="{39EC2DC6-3DC3-4DC8-8748-FBD8EDA93220}" type="pres">
      <dgm:prSet presAssocID="{74C6F193-A668-4D2F-A371-93CCD1B7040A}" presName="node" presStyleLbl="node1" presStyleIdx="2" presStyleCnt="8" custScaleX="112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16831C-A449-4089-B410-9B6675F40501}" type="pres">
      <dgm:prSet presAssocID="{9F81B5FB-E626-41E6-B2B3-14839B13FB78}" presName="parTrans" presStyleLbl="bgSibTrans2D1" presStyleIdx="3" presStyleCnt="8"/>
      <dgm:spPr/>
      <dgm:t>
        <a:bodyPr/>
        <a:lstStyle/>
        <a:p>
          <a:endParaRPr lang="id-ID"/>
        </a:p>
      </dgm:t>
    </dgm:pt>
    <dgm:pt modelId="{14FF8A2E-43AB-4A7C-B76E-FC8812E2B831}" type="pres">
      <dgm:prSet presAssocID="{D55776A1-D4A4-4C0D-A0ED-BD4801583946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805FD0-F4EA-475F-8256-377AB17E9108}" type="pres">
      <dgm:prSet presAssocID="{8E150B25-5AB1-4D88-AE49-A10FA24366E2}" presName="parTrans" presStyleLbl="bgSibTrans2D1" presStyleIdx="4" presStyleCnt="8"/>
      <dgm:spPr/>
      <dgm:t>
        <a:bodyPr/>
        <a:lstStyle/>
        <a:p>
          <a:endParaRPr lang="en-US"/>
        </a:p>
      </dgm:t>
    </dgm:pt>
    <dgm:pt modelId="{AE172CEA-6729-4607-A5B7-D58EA5314960}" type="pres">
      <dgm:prSet presAssocID="{4A1E16B3-7F40-468D-93CE-611AF57013A4}" presName="node" presStyleLbl="node1" presStyleIdx="4" presStyleCnt="8" custScaleX="112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E2051-06DB-4B43-A703-56A3B234BF2C}" type="pres">
      <dgm:prSet presAssocID="{40E024E4-CF96-498B-B0DF-FFD65CA3D991}" presName="parTrans" presStyleLbl="bgSibTrans2D1" presStyleIdx="5" presStyleCnt="8"/>
      <dgm:spPr/>
      <dgm:t>
        <a:bodyPr/>
        <a:lstStyle/>
        <a:p>
          <a:endParaRPr lang="en-US"/>
        </a:p>
      </dgm:t>
    </dgm:pt>
    <dgm:pt modelId="{F5D8E0EF-AB17-47BD-8672-47C1AD7FFF28}" type="pres">
      <dgm:prSet presAssocID="{896E3E3C-D3CB-4380-9B9F-A36803E25279}" presName="node" presStyleLbl="node1" presStyleIdx="5" presStyleCnt="8" custScaleX="112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61A4E-274E-4849-B8F8-C3E76508F68F}" type="pres">
      <dgm:prSet presAssocID="{B1730FA0-2405-4A5B-81A2-6196B9D1FAA6}" presName="parTrans" presStyleLbl="bgSibTrans2D1" presStyleIdx="6" presStyleCnt="8"/>
      <dgm:spPr/>
      <dgm:t>
        <a:bodyPr/>
        <a:lstStyle/>
        <a:p>
          <a:endParaRPr lang="en-US"/>
        </a:p>
      </dgm:t>
    </dgm:pt>
    <dgm:pt modelId="{E3CA9AC4-1DB5-4FB7-A079-415F2A3FE83F}" type="pres">
      <dgm:prSet presAssocID="{87CE0C22-09E6-43CB-85DD-51F76775477E}" presName="node" presStyleLbl="node1" presStyleIdx="6" presStyleCnt="8" custScaleX="112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AE1428-D9C3-4B8A-A424-F97D70B0D523}" type="pres">
      <dgm:prSet presAssocID="{8BA5D1F4-DA30-4EDE-944C-3736D5041E52}" presName="parTrans" presStyleLbl="bgSibTrans2D1" presStyleIdx="7" presStyleCnt="8"/>
      <dgm:spPr/>
      <dgm:t>
        <a:bodyPr/>
        <a:lstStyle/>
        <a:p>
          <a:endParaRPr lang="en-US"/>
        </a:p>
      </dgm:t>
    </dgm:pt>
    <dgm:pt modelId="{E4EEBA7A-9284-4256-9D0E-DD3466E9A91F}" type="pres">
      <dgm:prSet presAssocID="{F1E38089-F155-4714-9D3E-8F8718EF7567}" presName="node" presStyleLbl="node1" presStyleIdx="7" presStyleCnt="8" custScaleX="112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382057-926A-483F-A8BE-88BEBFE0FA6C}" srcId="{7DA1F826-6E71-4C76-A9D8-CC954FD2E48A}" destId="{F07CB173-DF54-4423-8BFE-363C8B7CFE79}" srcOrd="1" destOrd="0" parTransId="{8798A955-EE8A-4C58-949B-F22B82611345}" sibTransId="{FF545BF1-B4EB-4BE4-B152-C11954917A8D}"/>
    <dgm:cxn modelId="{F018FCAA-E9BB-47B0-9602-181269F2807A}" srcId="{7DA1F826-6E71-4C76-A9D8-CC954FD2E48A}" destId="{87CE0C22-09E6-43CB-85DD-51F76775477E}" srcOrd="6" destOrd="0" parTransId="{B1730FA0-2405-4A5B-81A2-6196B9D1FAA6}" sibTransId="{83B31488-395E-4A30-9465-C6C0F8D5745F}"/>
    <dgm:cxn modelId="{36995EB8-819C-4A27-B797-DCB212D59280}" type="presOf" srcId="{4A1E16B3-7F40-468D-93CE-611AF57013A4}" destId="{AE172CEA-6729-4607-A5B7-D58EA5314960}" srcOrd="0" destOrd="0" presId="urn:microsoft.com/office/officeart/2005/8/layout/radial4"/>
    <dgm:cxn modelId="{5A0671CE-3767-431D-8C83-DA2738826640}" type="presOf" srcId="{F1E38089-F155-4714-9D3E-8F8718EF7567}" destId="{E4EEBA7A-9284-4256-9D0E-DD3466E9A91F}" srcOrd="0" destOrd="0" presId="urn:microsoft.com/office/officeart/2005/8/layout/radial4"/>
    <dgm:cxn modelId="{0351A9CF-3090-47E4-A93E-F4873CFA5FB8}" type="presOf" srcId="{85F2C211-81D2-45A0-9AAD-D2BA8554CAF3}" destId="{64F2C858-03E1-42E8-A741-A57CC0119A01}" srcOrd="0" destOrd="0" presId="urn:microsoft.com/office/officeart/2005/8/layout/radial4"/>
    <dgm:cxn modelId="{D97E325E-F1DA-4FAE-9135-37723D57492D}" srcId="{7DA1F826-6E71-4C76-A9D8-CC954FD2E48A}" destId="{4A1E16B3-7F40-468D-93CE-611AF57013A4}" srcOrd="4" destOrd="0" parTransId="{8E150B25-5AB1-4D88-AE49-A10FA24366E2}" sibTransId="{022A9B6D-693A-4A86-B735-5EA69417491A}"/>
    <dgm:cxn modelId="{2F38BF85-3C4D-4397-959C-8ED0A429DC52}" type="presOf" srcId="{87CE0C22-09E6-43CB-85DD-51F76775477E}" destId="{E3CA9AC4-1DB5-4FB7-A079-415F2A3FE83F}" srcOrd="0" destOrd="0" presId="urn:microsoft.com/office/officeart/2005/8/layout/radial4"/>
    <dgm:cxn modelId="{0793F311-E13C-442A-92B9-2D8BE7AF4C5C}" type="presOf" srcId="{3B5601EA-805A-46FA-9079-47D8C2D905C4}" destId="{0B97432B-929B-4C63-899C-8BD45C4B58E0}" srcOrd="0" destOrd="0" presId="urn:microsoft.com/office/officeart/2005/8/layout/radial4"/>
    <dgm:cxn modelId="{57219910-37D4-456B-AB71-8A07AC7F593C}" type="presOf" srcId="{B1730FA0-2405-4A5B-81A2-6196B9D1FAA6}" destId="{F2C61A4E-274E-4849-B8F8-C3E76508F68F}" srcOrd="0" destOrd="0" presId="urn:microsoft.com/office/officeart/2005/8/layout/radial4"/>
    <dgm:cxn modelId="{C227215B-DFD3-40F5-9BD9-4A8D4A786E9D}" type="presOf" srcId="{896E3E3C-D3CB-4380-9B9F-A36803E25279}" destId="{F5D8E0EF-AB17-47BD-8672-47C1AD7FFF28}" srcOrd="0" destOrd="0" presId="urn:microsoft.com/office/officeart/2005/8/layout/radial4"/>
    <dgm:cxn modelId="{8B66ED02-9132-433C-B6C7-9C493FB41832}" type="presOf" srcId="{8798A955-EE8A-4C58-949B-F22B82611345}" destId="{D9977FD3-725C-4F63-82CC-2A13868872BC}" srcOrd="0" destOrd="0" presId="urn:microsoft.com/office/officeart/2005/8/layout/radial4"/>
    <dgm:cxn modelId="{F37993CB-A564-43E3-A7EC-EC3ED71F0E78}" type="presOf" srcId="{7DA1F826-6E71-4C76-A9D8-CC954FD2E48A}" destId="{65971188-5306-4441-9321-249C0E2A7051}" srcOrd="0" destOrd="0" presId="urn:microsoft.com/office/officeart/2005/8/layout/radial4"/>
    <dgm:cxn modelId="{033F0E8C-D4E1-4C21-8BE1-780FB3A1B903}" type="presOf" srcId="{8E150B25-5AB1-4D88-AE49-A10FA24366E2}" destId="{30805FD0-F4EA-475F-8256-377AB17E9108}" srcOrd="0" destOrd="0" presId="urn:microsoft.com/office/officeart/2005/8/layout/radial4"/>
    <dgm:cxn modelId="{B93D19C6-CF73-41B1-B1BF-8E3F07E3C331}" srcId="{7DA1F826-6E71-4C76-A9D8-CC954FD2E48A}" destId="{85F2C211-81D2-45A0-9AAD-D2BA8554CAF3}" srcOrd="0" destOrd="0" parTransId="{05B3B25B-64B7-4F28-B072-2802D0090A0D}" sibTransId="{F907EAA9-4987-4973-A20D-B59C32B02FF6}"/>
    <dgm:cxn modelId="{98298BB6-03F0-402C-A983-2B58A0390A85}" type="presOf" srcId="{9F81B5FB-E626-41E6-B2B3-14839B13FB78}" destId="{D216831C-A449-4089-B410-9B6675F40501}" srcOrd="0" destOrd="0" presId="urn:microsoft.com/office/officeart/2005/8/layout/radial4"/>
    <dgm:cxn modelId="{9D8F87BB-9C4F-4A62-92A5-59C8D0789FF1}" srcId="{7DA1F826-6E71-4C76-A9D8-CC954FD2E48A}" destId="{896E3E3C-D3CB-4380-9B9F-A36803E25279}" srcOrd="5" destOrd="0" parTransId="{40E024E4-CF96-498B-B0DF-FFD65CA3D991}" sibTransId="{D433647D-5C41-4B81-84B9-55C15ECC74F4}"/>
    <dgm:cxn modelId="{DFF11CA9-C261-45BA-BB4D-2EF4E381ED52}" type="presOf" srcId="{40E024E4-CF96-498B-B0DF-FFD65CA3D991}" destId="{F53E2051-06DB-4B43-A703-56A3B234BF2C}" srcOrd="0" destOrd="0" presId="urn:microsoft.com/office/officeart/2005/8/layout/radial4"/>
    <dgm:cxn modelId="{321DB04D-B57B-407B-A58E-4D7E2A137BEA}" srcId="{7DA1F826-6E71-4C76-A9D8-CC954FD2E48A}" destId="{74C6F193-A668-4D2F-A371-93CCD1B7040A}" srcOrd="2" destOrd="0" parTransId="{3B5601EA-805A-46FA-9079-47D8C2D905C4}" sibTransId="{86CC524F-51D8-405D-8D4A-C42F4BD2DE4E}"/>
    <dgm:cxn modelId="{62F1620B-C15B-4CC1-A49D-9AB40182489D}" type="presOf" srcId="{8BA5D1F4-DA30-4EDE-944C-3736D5041E52}" destId="{A1AE1428-D9C3-4B8A-A424-F97D70B0D523}" srcOrd="0" destOrd="0" presId="urn:microsoft.com/office/officeart/2005/8/layout/radial4"/>
    <dgm:cxn modelId="{AE7A35A8-F0CD-4B2D-9F7B-1E38DE7C6ECB}" srcId="{3A6B866E-AD30-4C08-92B5-F42814F163FD}" destId="{7DA1F826-6E71-4C76-A9D8-CC954FD2E48A}" srcOrd="0" destOrd="0" parTransId="{139E302C-A3DB-457C-993A-21E9C5A07422}" sibTransId="{950A7029-1AEF-4371-BE32-62351C6A044E}"/>
    <dgm:cxn modelId="{C5FF71BB-02B4-43DF-9477-627D3F9EDA27}" type="presOf" srcId="{F07CB173-DF54-4423-8BFE-363C8B7CFE79}" destId="{0F038FED-B584-45E6-85FD-7F18104B5928}" srcOrd="0" destOrd="0" presId="urn:microsoft.com/office/officeart/2005/8/layout/radial4"/>
    <dgm:cxn modelId="{99229B6D-C647-406A-AC6B-122E4FCFFAF7}" srcId="{7DA1F826-6E71-4C76-A9D8-CC954FD2E48A}" destId="{F1E38089-F155-4714-9D3E-8F8718EF7567}" srcOrd="7" destOrd="0" parTransId="{8BA5D1F4-DA30-4EDE-944C-3736D5041E52}" sibTransId="{2BC36D2E-F52E-4E31-8DA1-1B251F0121CF}"/>
    <dgm:cxn modelId="{6698E0AC-966F-42DF-8D43-3F4A0232B48F}" srcId="{7DA1F826-6E71-4C76-A9D8-CC954FD2E48A}" destId="{D55776A1-D4A4-4C0D-A0ED-BD4801583946}" srcOrd="3" destOrd="0" parTransId="{9F81B5FB-E626-41E6-B2B3-14839B13FB78}" sibTransId="{C17801CD-9DBE-49CD-9D2C-BF37500F22AE}"/>
    <dgm:cxn modelId="{60289E49-3E3B-4096-8DB0-F8437C098BA3}" type="presOf" srcId="{3A6B866E-AD30-4C08-92B5-F42814F163FD}" destId="{2F04868B-A50F-48B2-8C57-69D91DDA4776}" srcOrd="0" destOrd="0" presId="urn:microsoft.com/office/officeart/2005/8/layout/radial4"/>
    <dgm:cxn modelId="{4D0A0141-9135-4D40-8A35-0E1D389B68A9}" type="presOf" srcId="{74C6F193-A668-4D2F-A371-93CCD1B7040A}" destId="{39EC2DC6-3DC3-4DC8-8748-FBD8EDA93220}" srcOrd="0" destOrd="0" presId="urn:microsoft.com/office/officeart/2005/8/layout/radial4"/>
    <dgm:cxn modelId="{C5B906AF-5002-4DB0-A07D-66EDD284AAD8}" type="presOf" srcId="{05B3B25B-64B7-4F28-B072-2802D0090A0D}" destId="{4E7F27D7-2891-48EC-A85A-12289CA03230}" srcOrd="0" destOrd="0" presId="urn:microsoft.com/office/officeart/2005/8/layout/radial4"/>
    <dgm:cxn modelId="{D98A1005-D84F-4D40-83D7-9E72FA44637B}" type="presOf" srcId="{D55776A1-D4A4-4C0D-A0ED-BD4801583946}" destId="{14FF8A2E-43AB-4A7C-B76E-FC8812E2B831}" srcOrd="0" destOrd="0" presId="urn:microsoft.com/office/officeart/2005/8/layout/radial4"/>
    <dgm:cxn modelId="{E0FF29AE-9C08-42E7-B190-EB12BFA7C775}" type="presParOf" srcId="{2F04868B-A50F-48B2-8C57-69D91DDA4776}" destId="{65971188-5306-4441-9321-249C0E2A7051}" srcOrd="0" destOrd="0" presId="urn:microsoft.com/office/officeart/2005/8/layout/radial4"/>
    <dgm:cxn modelId="{6B321712-1E90-4F87-9C1C-ACA7C7D7EC34}" type="presParOf" srcId="{2F04868B-A50F-48B2-8C57-69D91DDA4776}" destId="{4E7F27D7-2891-48EC-A85A-12289CA03230}" srcOrd="1" destOrd="0" presId="urn:microsoft.com/office/officeart/2005/8/layout/radial4"/>
    <dgm:cxn modelId="{9A1247A5-D9E2-414A-9AE9-95834232B45E}" type="presParOf" srcId="{2F04868B-A50F-48B2-8C57-69D91DDA4776}" destId="{64F2C858-03E1-42E8-A741-A57CC0119A01}" srcOrd="2" destOrd="0" presId="urn:microsoft.com/office/officeart/2005/8/layout/radial4"/>
    <dgm:cxn modelId="{AA59ACCD-DBDC-4E96-87EF-3389EDA9B655}" type="presParOf" srcId="{2F04868B-A50F-48B2-8C57-69D91DDA4776}" destId="{D9977FD3-725C-4F63-82CC-2A13868872BC}" srcOrd="3" destOrd="0" presId="urn:microsoft.com/office/officeart/2005/8/layout/radial4"/>
    <dgm:cxn modelId="{1D17CA37-3713-41E1-9D01-F966DD534AA9}" type="presParOf" srcId="{2F04868B-A50F-48B2-8C57-69D91DDA4776}" destId="{0F038FED-B584-45E6-85FD-7F18104B5928}" srcOrd="4" destOrd="0" presId="urn:microsoft.com/office/officeart/2005/8/layout/radial4"/>
    <dgm:cxn modelId="{93208201-2357-4A7C-A605-95B34829DEC9}" type="presParOf" srcId="{2F04868B-A50F-48B2-8C57-69D91DDA4776}" destId="{0B97432B-929B-4C63-899C-8BD45C4B58E0}" srcOrd="5" destOrd="0" presId="urn:microsoft.com/office/officeart/2005/8/layout/radial4"/>
    <dgm:cxn modelId="{87B7B4EE-FBCA-4DAC-8115-B47EE3DFC411}" type="presParOf" srcId="{2F04868B-A50F-48B2-8C57-69D91DDA4776}" destId="{39EC2DC6-3DC3-4DC8-8748-FBD8EDA93220}" srcOrd="6" destOrd="0" presId="urn:microsoft.com/office/officeart/2005/8/layout/radial4"/>
    <dgm:cxn modelId="{3C35D614-03CE-4C8B-BD49-0AEF7663B23B}" type="presParOf" srcId="{2F04868B-A50F-48B2-8C57-69D91DDA4776}" destId="{D216831C-A449-4089-B410-9B6675F40501}" srcOrd="7" destOrd="0" presId="urn:microsoft.com/office/officeart/2005/8/layout/radial4"/>
    <dgm:cxn modelId="{888CF08F-8B0B-4D89-B993-3C534897E0E6}" type="presParOf" srcId="{2F04868B-A50F-48B2-8C57-69D91DDA4776}" destId="{14FF8A2E-43AB-4A7C-B76E-FC8812E2B831}" srcOrd="8" destOrd="0" presId="urn:microsoft.com/office/officeart/2005/8/layout/radial4"/>
    <dgm:cxn modelId="{4BD18472-46B7-4854-907E-FD747DCC2270}" type="presParOf" srcId="{2F04868B-A50F-48B2-8C57-69D91DDA4776}" destId="{30805FD0-F4EA-475F-8256-377AB17E9108}" srcOrd="9" destOrd="0" presId="urn:microsoft.com/office/officeart/2005/8/layout/radial4"/>
    <dgm:cxn modelId="{04000C74-CDDF-4AF2-BA9E-E6AD09D9909B}" type="presParOf" srcId="{2F04868B-A50F-48B2-8C57-69D91DDA4776}" destId="{AE172CEA-6729-4607-A5B7-D58EA5314960}" srcOrd="10" destOrd="0" presId="urn:microsoft.com/office/officeart/2005/8/layout/radial4"/>
    <dgm:cxn modelId="{4FE872CD-7884-4219-951D-6F7DBC24620F}" type="presParOf" srcId="{2F04868B-A50F-48B2-8C57-69D91DDA4776}" destId="{F53E2051-06DB-4B43-A703-56A3B234BF2C}" srcOrd="11" destOrd="0" presId="urn:microsoft.com/office/officeart/2005/8/layout/radial4"/>
    <dgm:cxn modelId="{9F96C8FC-F260-4279-83F4-E57C568A387B}" type="presParOf" srcId="{2F04868B-A50F-48B2-8C57-69D91DDA4776}" destId="{F5D8E0EF-AB17-47BD-8672-47C1AD7FFF28}" srcOrd="12" destOrd="0" presId="urn:microsoft.com/office/officeart/2005/8/layout/radial4"/>
    <dgm:cxn modelId="{CCFC3423-0F78-4A4B-9B1C-6666317AC8E3}" type="presParOf" srcId="{2F04868B-A50F-48B2-8C57-69D91DDA4776}" destId="{F2C61A4E-274E-4849-B8F8-C3E76508F68F}" srcOrd="13" destOrd="0" presId="urn:microsoft.com/office/officeart/2005/8/layout/radial4"/>
    <dgm:cxn modelId="{E409370F-7A47-46F5-AB21-FCB34AE5DB4D}" type="presParOf" srcId="{2F04868B-A50F-48B2-8C57-69D91DDA4776}" destId="{E3CA9AC4-1DB5-4FB7-A079-415F2A3FE83F}" srcOrd="14" destOrd="0" presId="urn:microsoft.com/office/officeart/2005/8/layout/radial4"/>
    <dgm:cxn modelId="{B7027DE5-1CBB-42EF-9CBE-29E80783356D}" type="presParOf" srcId="{2F04868B-A50F-48B2-8C57-69D91DDA4776}" destId="{A1AE1428-D9C3-4B8A-A424-F97D70B0D523}" srcOrd="15" destOrd="0" presId="urn:microsoft.com/office/officeart/2005/8/layout/radial4"/>
    <dgm:cxn modelId="{01AB6378-B4BD-4135-BBB1-A82207959386}" type="presParOf" srcId="{2F04868B-A50F-48B2-8C57-69D91DDA4776}" destId="{E4EEBA7A-9284-4256-9D0E-DD3466E9A91F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8D7B5-5C29-4C25-B4C6-5B25E9FA8D2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25621-9F0C-4654-A9EA-E1C52FBA2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56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7373B-1BA5-D840-85CD-0235A0C8D5B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B1AA9-4FE7-9D48-895D-2C1F2B654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54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FF038E-FE99-4DA0-AE05-D64D025BAA3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3532068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D7A-1C7D-4316-A368-7796511AD3D5}" type="datetimeFigureOut">
              <a:rPr lang="id-ID" smtClean="0"/>
              <a:t>13/10/2016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ADE1-7B47-44F1-9610-E57FE1379E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113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D7A-1C7D-4316-A368-7796511AD3D5}" type="datetimeFigureOut">
              <a:rPr lang="id-ID" smtClean="0"/>
              <a:t>13/10/2016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ADE1-7B47-44F1-9610-E57FE1379E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682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D7A-1C7D-4316-A368-7796511AD3D5}" type="datetimeFigureOut">
              <a:rPr lang="id-ID" smtClean="0"/>
              <a:t>13/10/2016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ADE1-7B47-44F1-9610-E57FE1379E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259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D7A-1C7D-4316-A368-7796511AD3D5}" type="datetimeFigureOut">
              <a:rPr lang="id-ID" smtClean="0"/>
              <a:t>13/10/2016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ADE1-7B47-44F1-9610-E57FE1379E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0220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D7A-1C7D-4316-A368-7796511AD3D5}" type="datetimeFigureOut">
              <a:rPr lang="id-ID" smtClean="0"/>
              <a:t>13/10/2016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ADE1-7B47-44F1-9610-E57FE1379E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228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D7A-1C7D-4316-A368-7796511AD3D5}" type="datetimeFigureOut">
              <a:rPr lang="id-ID" smtClean="0"/>
              <a:t>13/10/2016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ADE1-7B47-44F1-9610-E57FE1379E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487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D7A-1C7D-4316-A368-7796511AD3D5}" type="datetimeFigureOut">
              <a:rPr lang="id-ID" smtClean="0"/>
              <a:t>13/10/2016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ADE1-7B47-44F1-9610-E57FE1379E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477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D7A-1C7D-4316-A368-7796511AD3D5}" type="datetimeFigureOut">
              <a:rPr lang="id-ID" smtClean="0"/>
              <a:t>13/10/2016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ADE1-7B47-44F1-9610-E57FE1379E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115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D7A-1C7D-4316-A368-7796511AD3D5}" type="datetimeFigureOut">
              <a:rPr lang="id-ID" smtClean="0"/>
              <a:t>13/10/2016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ADE1-7B47-44F1-9610-E57FE1379E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084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D7A-1C7D-4316-A368-7796511AD3D5}" type="datetimeFigureOut">
              <a:rPr lang="id-ID" smtClean="0"/>
              <a:t>13/10/2016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ADE1-7B47-44F1-9610-E57FE1379E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278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FD7A-1C7D-4316-A368-7796511AD3D5}" type="datetimeFigureOut">
              <a:rPr lang="id-ID" smtClean="0"/>
              <a:t>13/10/2016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ADE1-7B47-44F1-9610-E57FE1379E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903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6FD7A-1C7D-4316-A368-7796511AD3D5}" type="datetimeFigureOut">
              <a:rPr lang="id-ID" smtClean="0"/>
              <a:t>13/10/2016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CADE1-7B47-44F1-9610-E57FE1379E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995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76872"/>
            <a:ext cx="9144000" cy="147002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id-ID" sz="5400" b="1" dirty="0" smtClean="0"/>
              <a:t>REVITALISASI LPTK</a:t>
            </a:r>
            <a:endParaRPr lang="id-ID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32739" y="5661248"/>
            <a:ext cx="685572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</a:rPr>
              <a:t>Direktorat </a:t>
            </a:r>
            <a:r>
              <a:rPr lang="id-ID" b="1" dirty="0" smtClean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enderal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kelembagaan</a:t>
            </a:r>
            <a:endParaRPr lang="id-ID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Kementerian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Riset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Teknologi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dan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Pendidikan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Tinggi</a:t>
            </a:r>
            <a:endParaRPr lang="id-ID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8761" y="4703286"/>
            <a:ext cx="1474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Oktober</a:t>
            </a:r>
            <a:r>
              <a:rPr lang="en-US" dirty="0" smtClean="0">
                <a:solidFill>
                  <a:srgbClr val="C00000"/>
                </a:solidFill>
              </a:rPr>
              <a:t> 2016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7" name="Picture 6" descr="RISTEKDIKTI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47835"/>
            <a:ext cx="1519200" cy="132944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3750940"/>
            <a:ext cx="91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937" y="2257822"/>
            <a:ext cx="9144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03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2800" b="1" dirty="0" smtClean="0"/>
              <a:t>PROGRAM</a:t>
            </a:r>
            <a:r>
              <a:rPr lang="id-ID" sz="3200" b="1" dirty="0" smtClean="0"/>
              <a:t> REVITALISASI LPTK</a:t>
            </a:r>
            <a:endParaRPr lang="id-ID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753455"/>
              </p:ext>
            </p:extLst>
          </p:nvPr>
        </p:nvGraphicFramePr>
        <p:xfrm>
          <a:off x="590872" y="945092"/>
          <a:ext cx="8229600" cy="5652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/>
              </a:tblGrid>
              <a:tr h="753635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US" sz="2400" dirty="0" err="1">
                          <a:effectLst/>
                        </a:rPr>
                        <a:t>Pengembangan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Sistem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Perekrutan</a:t>
                      </a:r>
                      <a:r>
                        <a:rPr lang="en-US" sz="2400" dirty="0">
                          <a:effectLst/>
                        </a:rPr>
                        <a:t>/</a:t>
                      </a:r>
                      <a:r>
                        <a:rPr lang="en-US" sz="2400" dirty="0" err="1">
                          <a:effectLst/>
                        </a:rPr>
                        <a:t>Seleksi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Calon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Mahasiswa</a:t>
                      </a:r>
                      <a:r>
                        <a:rPr lang="en-US" sz="2400" dirty="0">
                          <a:effectLst/>
                        </a:rPr>
                        <a:t> LPTK (S</a:t>
                      </a:r>
                      <a:r>
                        <a:rPr lang="id-ID" sz="2400" dirty="0">
                          <a:effectLst/>
                        </a:rPr>
                        <a:t>-</a:t>
                      </a:r>
                      <a:r>
                        <a:rPr lang="en-US" sz="2400" dirty="0">
                          <a:effectLst/>
                        </a:rPr>
                        <a:t>1 </a:t>
                      </a:r>
                      <a:r>
                        <a:rPr lang="en-US" sz="2400" dirty="0" err="1">
                          <a:effectLst/>
                        </a:rPr>
                        <a:t>dan</a:t>
                      </a:r>
                      <a:r>
                        <a:rPr lang="en-US" sz="2400" dirty="0">
                          <a:effectLst/>
                        </a:rPr>
                        <a:t> PPG)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48" marR="59848" marT="0" marB="0"/>
                </a:tc>
              </a:tr>
              <a:tr h="376817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id-ID" sz="2400" dirty="0" smtClean="0">
                          <a:effectLst/>
                        </a:rPr>
                        <a:t>2. “Sertifikasi” </a:t>
                      </a:r>
                      <a:r>
                        <a:rPr lang="id-ID" sz="2400" dirty="0">
                          <a:effectLst/>
                        </a:rPr>
                        <a:t>Kompetensi Dosen PPG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48" marR="59848" marT="0" marB="0"/>
                </a:tc>
              </a:tr>
              <a:tr h="376817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id-ID" sz="2400" dirty="0" smtClean="0">
                          <a:effectLst/>
                        </a:rPr>
                        <a:t>3. </a:t>
                      </a:r>
                      <a:r>
                        <a:rPr lang="en-US" sz="2400" dirty="0" err="1" smtClean="0">
                          <a:effectLst/>
                        </a:rPr>
                        <a:t>Pengembangan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Sistem</a:t>
                      </a:r>
                      <a:r>
                        <a:rPr lang="en-US" sz="2400" dirty="0">
                          <a:effectLst/>
                        </a:rPr>
                        <a:t> PPL PPG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48" marR="59848" marT="0" marB="0"/>
                </a:tc>
              </a:tr>
              <a:tr h="753635">
                <a:tc>
                  <a:txBody>
                    <a:bodyPr/>
                    <a:lstStyle/>
                    <a:p>
                      <a:pPr marL="274638" lvl="0" indent="-274638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id-ID" sz="2400" dirty="0" smtClean="0">
                          <a:effectLst/>
                        </a:rPr>
                        <a:t>4. Peningkatan </a:t>
                      </a:r>
                      <a:r>
                        <a:rPr lang="id-ID" sz="2400" dirty="0">
                          <a:effectLst/>
                        </a:rPr>
                        <a:t>kualitas microteaching/peerteaching Program </a:t>
                      </a:r>
                      <a:r>
                        <a:rPr lang="id-ID" sz="2400" dirty="0" smtClean="0">
                          <a:effectLst/>
                        </a:rPr>
                        <a:t>PPG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48" marR="59848" marT="0" marB="0"/>
                </a:tc>
              </a:tr>
              <a:tr h="1130452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id-ID" sz="2400" dirty="0" smtClean="0">
                          <a:effectLst/>
                        </a:rPr>
                        <a:t>5. </a:t>
                      </a:r>
                      <a:r>
                        <a:rPr lang="en-US" sz="2400" dirty="0" err="1" smtClean="0">
                          <a:effectLst/>
                        </a:rPr>
                        <a:t>Pengembangan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Sistem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Pendidikan</a:t>
                      </a:r>
                      <a:r>
                        <a:rPr lang="en-US" sz="2400" dirty="0">
                          <a:effectLst/>
                        </a:rPr>
                        <a:t> Guru </a:t>
                      </a:r>
                      <a:r>
                        <a:rPr lang="en-US" sz="2400" dirty="0" err="1" smtClean="0">
                          <a:effectLst/>
                        </a:rPr>
                        <a:t>Berasrama</a:t>
                      </a:r>
                      <a:r>
                        <a:rPr lang="en-US" sz="2400" dirty="0" smtClean="0">
                          <a:effectLst/>
                        </a:rPr>
                        <a:t>,  </a:t>
                      </a:r>
                      <a:r>
                        <a:rPr lang="en-US" sz="2400" dirty="0" err="1" smtClean="0">
                          <a:effectLst/>
                        </a:rPr>
                        <a:t>termasuk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penambahan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kapasitas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asrama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untuk</a:t>
                      </a:r>
                      <a:r>
                        <a:rPr lang="en-US" sz="2400" dirty="0" smtClean="0">
                          <a:effectLst/>
                        </a:rPr>
                        <a:t> 3000 </a:t>
                      </a:r>
                      <a:r>
                        <a:rPr lang="en-US" sz="2400" dirty="0" err="1" smtClean="0">
                          <a:effectLst/>
                        </a:rPr>
                        <a:t>mahasiswa</a:t>
                      </a:r>
                      <a:r>
                        <a:rPr lang="en-US" sz="2400" dirty="0" smtClean="0">
                          <a:effectLst/>
                        </a:rPr>
                        <a:t> per </a:t>
                      </a:r>
                      <a:r>
                        <a:rPr lang="en-US" sz="2400" dirty="0" err="1" smtClean="0">
                          <a:effectLst/>
                        </a:rPr>
                        <a:t>tahun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48" marR="59848" marT="0" marB="0"/>
                </a:tc>
              </a:tr>
              <a:tr h="376817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id-ID" sz="2400" dirty="0" smtClean="0">
                          <a:effectLst/>
                        </a:rPr>
                        <a:t>6. </a:t>
                      </a:r>
                      <a:r>
                        <a:rPr lang="en-US" sz="2400" dirty="0" err="1" smtClean="0">
                          <a:effectLst/>
                        </a:rPr>
                        <a:t>Pengembangan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Tatakelola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Kelembagaan</a:t>
                      </a:r>
                      <a:r>
                        <a:rPr lang="en-US" sz="2400" dirty="0">
                          <a:effectLst/>
                        </a:rPr>
                        <a:t> Program PPG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48" marR="59848" marT="0" marB="0"/>
                </a:tc>
              </a:tr>
              <a:tr h="376817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id-ID" sz="2400" smtClean="0">
                          <a:effectLst/>
                        </a:rPr>
                        <a:t>7. Pengembangan </a:t>
                      </a:r>
                      <a:r>
                        <a:rPr lang="id-ID" sz="2400">
                          <a:effectLst/>
                        </a:rPr>
                        <a:t>Program Penugasan Dosen Ke Sekolah (PDS)</a:t>
                      </a:r>
                      <a:endParaRPr lang="id-ID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48" marR="59848" marT="0" marB="0"/>
                </a:tc>
              </a:tr>
              <a:tr h="753635">
                <a:tc>
                  <a:txBody>
                    <a:bodyPr/>
                    <a:lstStyle/>
                    <a:p>
                      <a:pPr marL="274638" lvl="0" indent="-274638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id-ID" sz="2400" dirty="0" smtClean="0">
                          <a:effectLst/>
                        </a:rPr>
                        <a:t>8. Peningkatan </a:t>
                      </a:r>
                      <a:r>
                        <a:rPr lang="id-ID" sz="2400" dirty="0">
                          <a:effectLst/>
                        </a:rPr>
                        <a:t>Kualitas Pembelajaran dan Sistem Evaluasi (PKP-SE) Pendidikan Akademik di LPTK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48" marR="59848" marT="0" marB="0"/>
                </a:tc>
              </a:tr>
              <a:tr h="753635">
                <a:tc>
                  <a:txBody>
                    <a:bodyPr/>
                    <a:lstStyle/>
                    <a:p>
                      <a:pPr marL="274638" lvl="0" indent="-274638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9. </a:t>
                      </a:r>
                      <a:r>
                        <a:rPr lang="en-US" sz="2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Pendirian</a:t>
                      </a: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program </a:t>
                      </a:r>
                      <a:r>
                        <a:rPr lang="en-US" sz="2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profesi</a:t>
                      </a: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guru </a:t>
                      </a:r>
                      <a:r>
                        <a:rPr lang="en-US" sz="2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reguler</a:t>
                      </a:r>
                      <a:endParaRPr lang="id-ID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48" marR="598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81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1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ln w="11430">
                  <a:noFill/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Revitalisasi</a:t>
            </a:r>
            <a:r>
              <a:rPr lang="en-US" sz="2800" b="1" dirty="0" smtClean="0">
                <a:ln w="11430">
                  <a:noFill/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11430">
                  <a:noFill/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Pendidikan</a:t>
            </a:r>
            <a:r>
              <a:rPr lang="en-US" sz="2800" b="1" dirty="0" smtClean="0">
                <a:ln w="11430">
                  <a:noFill/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11430">
                  <a:noFill/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Vokasi</a:t>
            </a:r>
            <a:endParaRPr lang="en-US" sz="2800" b="1" dirty="0">
              <a:ln w="11430">
                <a:noFill/>
              </a:ln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1898" y="1219200"/>
            <a:ext cx="36576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Kebutuhan</a:t>
            </a:r>
            <a:r>
              <a:rPr lang="en-US" sz="1400" b="1" dirty="0" smtClean="0">
                <a:solidFill>
                  <a:schemeClr val="tx2"/>
                </a:solidFill>
              </a:rPr>
              <a:t> Guru </a:t>
            </a:r>
            <a:r>
              <a:rPr lang="en-US" sz="1400" b="1" dirty="0" err="1" smtClean="0">
                <a:solidFill>
                  <a:schemeClr val="tx2"/>
                </a:solidFill>
              </a:rPr>
              <a:t>Produktif</a:t>
            </a:r>
            <a:r>
              <a:rPr lang="en-US" sz="1400" b="1" dirty="0" smtClean="0">
                <a:solidFill>
                  <a:schemeClr val="tx2"/>
                </a:solidFill>
              </a:rPr>
              <a:t> di SMK</a:t>
            </a:r>
          </a:p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(</a:t>
            </a:r>
            <a:r>
              <a:rPr lang="en-US" sz="1400" b="1" dirty="0" err="1" smtClean="0">
                <a:solidFill>
                  <a:schemeClr val="tx2"/>
                </a:solidFill>
              </a:rPr>
              <a:t>Jenis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dan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Jumlah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nya</a:t>
            </a:r>
            <a:r>
              <a:rPr lang="en-US" sz="1400" b="1" dirty="0" smtClean="0">
                <a:solidFill>
                  <a:schemeClr val="tx2"/>
                </a:solidFill>
              </a:rPr>
              <a:t>)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5600" y="2895600"/>
            <a:ext cx="36576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Pendidikan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Profesi</a:t>
            </a:r>
            <a:r>
              <a:rPr lang="en-US" sz="1400" b="1" dirty="0" smtClean="0">
                <a:solidFill>
                  <a:schemeClr val="tx2"/>
                </a:solidFill>
              </a:rPr>
              <a:t> Guru </a:t>
            </a:r>
            <a:r>
              <a:rPr lang="en-US" sz="1400" b="1" dirty="0" err="1" smtClean="0">
                <a:solidFill>
                  <a:schemeClr val="tx2"/>
                </a:solidFill>
              </a:rPr>
              <a:t>Produktif</a:t>
            </a:r>
            <a:endParaRPr lang="en-US" sz="1400" b="1" dirty="0" smtClean="0">
              <a:solidFill>
                <a:schemeClr val="tx2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2"/>
                </a:solidFill>
              </a:rPr>
              <a:t>(</a:t>
            </a:r>
            <a:r>
              <a:rPr lang="en-US" sz="1200" b="1" dirty="0" err="1" smtClean="0">
                <a:solidFill>
                  <a:schemeClr val="tx2"/>
                </a:solidFill>
              </a:rPr>
              <a:t>Biasiswa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</a:rPr>
              <a:t>ikatan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</a:rPr>
              <a:t>dinas</a:t>
            </a:r>
            <a:r>
              <a:rPr lang="en-US" sz="1200" b="1" dirty="0" smtClean="0">
                <a:solidFill>
                  <a:schemeClr val="tx2"/>
                </a:solidFill>
              </a:rPr>
              <a:t>)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86600" y="2894860"/>
            <a:ext cx="1905000" cy="609600"/>
          </a:xfrm>
          <a:prstGeom prst="rect">
            <a:avLst/>
          </a:prstGeom>
          <a:solidFill>
            <a:srgbClr val="FD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Organisasi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Profesi</a:t>
            </a:r>
            <a:r>
              <a:rPr lang="en-US" sz="1400" b="1" dirty="0" smtClean="0">
                <a:solidFill>
                  <a:schemeClr val="tx2"/>
                </a:solidFill>
              </a:rPr>
              <a:t> Guru</a:t>
            </a:r>
            <a:r>
              <a:rPr lang="en-US" sz="1400" b="1" dirty="0" smtClean="0">
                <a:solidFill>
                  <a:srgbClr val="FF0000"/>
                </a:solidFill>
              </a:rPr>
              <a:t>**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2894860"/>
            <a:ext cx="19050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Asosiasi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Penyelenggaran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Pendidikan</a:t>
            </a:r>
            <a:r>
              <a:rPr lang="en-US" sz="1400" b="1" dirty="0" smtClean="0">
                <a:solidFill>
                  <a:schemeClr val="tx2"/>
                </a:solidFill>
              </a:rPr>
              <a:t> Guru</a:t>
            </a:r>
            <a:r>
              <a:rPr lang="en-US" sz="1400" b="1" dirty="0" smtClean="0">
                <a:solidFill>
                  <a:srgbClr val="FF0000"/>
                </a:solidFill>
              </a:rPr>
              <a:t>*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24600" y="5257800"/>
            <a:ext cx="24384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Lulusan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Politeknik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14078" y="5257800"/>
            <a:ext cx="2438399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Lulusan</a:t>
            </a:r>
            <a:r>
              <a:rPr lang="en-US" sz="1400" b="1" dirty="0" smtClean="0">
                <a:solidFill>
                  <a:schemeClr val="tx2"/>
                </a:solidFill>
              </a:rPr>
              <a:t> Prodi </a:t>
            </a:r>
            <a:r>
              <a:rPr lang="en-US" sz="1400" b="1" dirty="0" err="1" smtClean="0">
                <a:solidFill>
                  <a:schemeClr val="tx2"/>
                </a:solidFill>
              </a:rPr>
              <a:t>Teknik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dari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Universitas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atau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Institut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Teknologi</a:t>
            </a:r>
            <a:endParaRPr lang="en-US" sz="1400" b="1" dirty="0">
              <a:solidFill>
                <a:schemeClr val="tx2"/>
              </a:solidFill>
            </a:endParaRPr>
          </a:p>
        </p:txBody>
      </p:sp>
      <p:cxnSp>
        <p:nvCxnSpPr>
          <p:cNvPr id="4" name="Elbow Connector 3"/>
          <p:cNvCxnSpPr>
            <a:stCxn id="13" idx="0"/>
            <a:endCxn id="9" idx="2"/>
          </p:cNvCxnSpPr>
          <p:nvPr/>
        </p:nvCxnSpPr>
        <p:spPr>
          <a:xfrm rot="16200000" flipV="1">
            <a:off x="3852539" y="4377061"/>
            <a:ext cx="1752600" cy="8878"/>
          </a:xfrm>
          <a:prstGeom prst="bentConnector3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stCxn id="12" idx="0"/>
            <a:endCxn id="9" idx="2"/>
          </p:cNvCxnSpPr>
          <p:nvPr/>
        </p:nvCxnSpPr>
        <p:spPr>
          <a:xfrm rot="16200000" flipV="1">
            <a:off x="5257800" y="2971800"/>
            <a:ext cx="1752600" cy="2819400"/>
          </a:xfrm>
          <a:prstGeom prst="bentConnector3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11" idx="3"/>
            <a:endCxn id="9" idx="1"/>
          </p:cNvCxnSpPr>
          <p:nvPr/>
        </p:nvCxnSpPr>
        <p:spPr>
          <a:xfrm>
            <a:off x="2286000" y="3199660"/>
            <a:ext cx="609600" cy="740"/>
          </a:xfrm>
          <a:prstGeom prst="bentConnector3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0" idx="1"/>
            <a:endCxn id="9" idx="3"/>
          </p:cNvCxnSpPr>
          <p:nvPr/>
        </p:nvCxnSpPr>
        <p:spPr>
          <a:xfrm rot="10800000" flipV="1">
            <a:off x="6553200" y="3199660"/>
            <a:ext cx="533400" cy="740"/>
          </a:xfrm>
          <a:prstGeom prst="bentConnector3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9" idx="0"/>
            <a:endCxn id="2" idx="2"/>
          </p:cNvCxnSpPr>
          <p:nvPr/>
        </p:nvCxnSpPr>
        <p:spPr>
          <a:xfrm rot="16200000" flipV="1">
            <a:off x="4189149" y="2360349"/>
            <a:ext cx="1066800" cy="3702"/>
          </a:xfrm>
          <a:prstGeom prst="bentConnector3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85800" y="5256319"/>
            <a:ext cx="24384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Lulusan</a:t>
            </a:r>
            <a:r>
              <a:rPr lang="en-US" sz="1400" b="1" dirty="0" smtClean="0">
                <a:solidFill>
                  <a:schemeClr val="tx2"/>
                </a:solidFill>
              </a:rPr>
              <a:t> Prodi </a:t>
            </a:r>
            <a:r>
              <a:rPr lang="en-US" sz="1400" b="1" dirty="0" err="1" smtClean="0">
                <a:solidFill>
                  <a:schemeClr val="tx2"/>
                </a:solidFill>
              </a:rPr>
              <a:t>Keguruan</a:t>
            </a:r>
            <a:endParaRPr lang="en-US" sz="1400" b="1" dirty="0">
              <a:solidFill>
                <a:schemeClr val="tx2"/>
              </a:solidFill>
            </a:endParaRPr>
          </a:p>
        </p:txBody>
      </p:sp>
      <p:cxnSp>
        <p:nvCxnSpPr>
          <p:cNvPr id="18" name="Elbow Connector 17"/>
          <p:cNvCxnSpPr>
            <a:stCxn id="14" idx="0"/>
            <a:endCxn id="9" idx="2"/>
          </p:cNvCxnSpPr>
          <p:nvPr/>
        </p:nvCxnSpPr>
        <p:spPr>
          <a:xfrm rot="5400000" flipH="1" flipV="1">
            <a:off x="2439141" y="2971060"/>
            <a:ext cx="1751119" cy="2819400"/>
          </a:xfrm>
          <a:prstGeom prst="bentConnector3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7200" y="3505200"/>
            <a:ext cx="1532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* </a:t>
            </a:r>
            <a:r>
              <a:rPr lang="en-US" sz="1400" dirty="0" err="1" smtClean="0">
                <a:solidFill>
                  <a:srgbClr val="FF0000"/>
                </a:solidFill>
              </a:rPr>
              <a:t>Sudah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terbentuk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54393" y="3505200"/>
            <a:ext cx="1627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* *</a:t>
            </a:r>
            <a:r>
              <a:rPr lang="en-US" sz="1400" dirty="0" err="1" smtClean="0">
                <a:solidFill>
                  <a:srgbClr val="FF0000"/>
                </a:solidFill>
              </a:rPr>
              <a:t>Sedang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dibentuk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0842" y="6324600"/>
            <a:ext cx="878075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dirty="0" smtClean="0"/>
              <a:t>**</a:t>
            </a:r>
            <a:r>
              <a:rPr lang="en-US" sz="1200" dirty="0" err="1" smtClean="0"/>
              <a:t>Organisasi</a:t>
            </a:r>
            <a:r>
              <a:rPr lang="en-US" sz="1200" dirty="0" smtClean="0"/>
              <a:t> </a:t>
            </a:r>
            <a:r>
              <a:rPr lang="en-US" sz="1200" dirty="0" err="1"/>
              <a:t>profesi</a:t>
            </a:r>
            <a:r>
              <a:rPr lang="en-US" sz="1200" dirty="0"/>
              <a:t> guru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perkumpulan</a:t>
            </a:r>
            <a:r>
              <a:rPr lang="en-US" sz="1200" dirty="0"/>
              <a:t> yang </a:t>
            </a:r>
            <a:r>
              <a:rPr lang="en-US" sz="1200" dirty="0" err="1"/>
              <a:t>berbadan</a:t>
            </a:r>
            <a:r>
              <a:rPr lang="en-US" sz="1200" dirty="0"/>
              <a:t> </a:t>
            </a:r>
            <a:r>
              <a:rPr lang="en-US" sz="1200" dirty="0" err="1"/>
              <a:t>hukum</a:t>
            </a:r>
            <a:r>
              <a:rPr lang="en-US" sz="1200" dirty="0"/>
              <a:t> yang </a:t>
            </a:r>
            <a:r>
              <a:rPr lang="en-US" sz="1200" dirty="0" err="1"/>
              <a:t>didirikan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diurus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guru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mengembangkan</a:t>
            </a:r>
            <a:r>
              <a:rPr lang="en-US" sz="1200" dirty="0"/>
              <a:t> </a:t>
            </a:r>
            <a:r>
              <a:rPr lang="en-US" sz="1200" dirty="0" err="1"/>
              <a:t>profesionalitas</a:t>
            </a:r>
            <a:r>
              <a:rPr lang="en-US" sz="1200" dirty="0"/>
              <a:t> guru.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08617" y="2362200"/>
            <a:ext cx="2059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(</a:t>
            </a:r>
            <a:r>
              <a:rPr lang="en-US" sz="1200" b="1" dirty="0" err="1" smtClean="0">
                <a:solidFill>
                  <a:srgbClr val="FF0000"/>
                </a:solidFill>
              </a:rPr>
              <a:t>Punya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</a:rPr>
              <a:t>sertifikat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r>
              <a:rPr lang="en-US" sz="1200" b="1" dirty="0" err="1" smtClean="0">
                <a:solidFill>
                  <a:srgbClr val="FF0000"/>
                </a:solidFill>
              </a:rPr>
              <a:t>kompetensi</a:t>
            </a:r>
            <a:r>
              <a:rPr lang="en-US" sz="1200" b="1" dirty="0" smtClean="0">
                <a:solidFill>
                  <a:srgbClr val="FF0000"/>
                </a:solidFill>
              </a:rPr>
              <a:t>)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497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A. </a:t>
            </a:r>
            <a:r>
              <a:rPr lang="en-US" sz="2400" b="1" dirty="0" err="1" smtClean="0"/>
              <a:t>Revitalisasi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Pendidikan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Tinggi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Vokasi</a:t>
            </a:r>
            <a:endParaRPr lang="en-US" sz="2400" b="1" dirty="0"/>
          </a:p>
        </p:txBody>
      </p:sp>
      <p:sp>
        <p:nvSpPr>
          <p:cNvPr id="21" name="Rectangle 20"/>
          <p:cNvSpPr/>
          <p:nvPr/>
        </p:nvSpPr>
        <p:spPr>
          <a:xfrm>
            <a:off x="1894742" y="1585740"/>
            <a:ext cx="6613453" cy="8525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Semua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lulusan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pendidikan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vokasi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mendapatkan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pekerjaan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sesuai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keahliannya</a:t>
            </a:r>
            <a:endParaRPr lang="en-US" sz="1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Semua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lulusan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pendidikan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vokasi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mempunyai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sertifikat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kompetensi</a:t>
            </a:r>
            <a:endParaRPr lang="en-US" sz="1400" b="1" dirty="0"/>
          </a:p>
        </p:txBody>
      </p:sp>
      <p:sp>
        <p:nvSpPr>
          <p:cNvPr id="22" name="Rectangle 21"/>
          <p:cNvSpPr/>
          <p:nvPr/>
        </p:nvSpPr>
        <p:spPr>
          <a:xfrm>
            <a:off x="1890946" y="2759077"/>
            <a:ext cx="6613454" cy="8669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Penyediaan</a:t>
            </a:r>
            <a:r>
              <a:rPr lang="en-US" sz="1400" b="1" dirty="0" smtClean="0"/>
              <a:t> guru </a:t>
            </a:r>
            <a:r>
              <a:rPr lang="en-US" sz="1400" b="1" dirty="0" err="1" smtClean="0"/>
              <a:t>produktif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untuk</a:t>
            </a:r>
            <a:r>
              <a:rPr lang="en-US" sz="1400" b="1" dirty="0" smtClean="0"/>
              <a:t> SMK,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Revitalisasi</a:t>
            </a:r>
            <a:r>
              <a:rPr lang="en-US" sz="1400" b="1" dirty="0" smtClean="0"/>
              <a:t> 12 pilot project </a:t>
            </a:r>
            <a:r>
              <a:rPr lang="en-US" sz="1400" b="1" dirty="0" err="1" smtClean="0"/>
              <a:t>Poltek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Negeri</a:t>
            </a:r>
            <a:r>
              <a:rPr lang="en-US" sz="1400" b="1" dirty="0" smtClean="0"/>
              <a:t>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err="1" smtClean="0"/>
              <a:t>Pengembangan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Poltek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Negeri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mendukung</a:t>
            </a:r>
            <a:r>
              <a:rPr lang="en-US" sz="1400" b="1" dirty="0" smtClean="0"/>
              <a:t> KEK</a:t>
            </a:r>
            <a:endParaRPr lang="en-US" sz="1400" b="1" dirty="0"/>
          </a:p>
        </p:txBody>
      </p:sp>
      <p:sp>
        <p:nvSpPr>
          <p:cNvPr id="24" name="Rectangle 23"/>
          <p:cNvSpPr/>
          <p:nvPr/>
        </p:nvSpPr>
        <p:spPr>
          <a:xfrm>
            <a:off x="232043" y="2764994"/>
            <a:ext cx="1596757" cy="860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Garis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Besar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Program</a:t>
            </a:r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600" y="1585740"/>
            <a:ext cx="1599957" cy="85266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Indikator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Keberhasilan</a:t>
            </a:r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94742" y="3962400"/>
            <a:ext cx="6613453" cy="2667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400" b="1" dirty="0" err="1"/>
              <a:t>Penyediaan</a:t>
            </a:r>
            <a:r>
              <a:rPr lang="en-US" sz="1400" b="1" dirty="0"/>
              <a:t> guru </a:t>
            </a:r>
            <a:r>
              <a:rPr lang="en-US" sz="1400" b="1" dirty="0" err="1"/>
              <a:t>produktif</a:t>
            </a:r>
            <a:r>
              <a:rPr lang="en-US" sz="1400" b="1" dirty="0"/>
              <a:t> </a:t>
            </a:r>
            <a:r>
              <a:rPr lang="en-US" sz="1400" b="1" dirty="0" err="1"/>
              <a:t>untuk</a:t>
            </a:r>
            <a:r>
              <a:rPr lang="en-US" sz="1400" b="1" dirty="0"/>
              <a:t> </a:t>
            </a:r>
            <a:r>
              <a:rPr lang="en-US" sz="1400" b="1" dirty="0" smtClean="0"/>
              <a:t>SMK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err="1" smtClean="0"/>
              <a:t>Meningkatkan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jumlah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Poltek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tidak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menambah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jumlah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universitas</a:t>
            </a:r>
            <a:endParaRPr lang="en-US" sz="1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err="1" smtClean="0"/>
              <a:t>Meningkatkan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mutu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lulusan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Poltek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sesuai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kebutuhan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industri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jalan</a:t>
            </a:r>
            <a:r>
              <a:rPr lang="en-US" sz="1400" b="1" dirty="0" smtClean="0"/>
              <a:t> </a:t>
            </a:r>
            <a:r>
              <a:rPr lang="en-US" sz="1400" b="1" dirty="0" err="1"/>
              <a:t>Menjadikan</a:t>
            </a:r>
            <a:r>
              <a:rPr lang="en-US" sz="1400" b="1" dirty="0"/>
              <a:t> </a:t>
            </a:r>
            <a:r>
              <a:rPr lang="en-US" sz="1400" b="1" dirty="0" err="1"/>
              <a:t>Poltek</a:t>
            </a:r>
            <a:r>
              <a:rPr lang="en-US" sz="1400" b="1" dirty="0"/>
              <a:t> TUK </a:t>
            </a:r>
            <a:r>
              <a:rPr lang="en-US" sz="1400" b="1" dirty="0" err="1"/>
              <a:t>dan</a:t>
            </a:r>
            <a:r>
              <a:rPr lang="en-US" sz="1400" b="1" dirty="0"/>
              <a:t>  </a:t>
            </a:r>
            <a:r>
              <a:rPr lang="en-US" sz="1400" b="1" dirty="0" err="1"/>
              <a:t>bekerjasama</a:t>
            </a:r>
            <a:r>
              <a:rPr lang="en-US" sz="1400" b="1" dirty="0"/>
              <a:t> </a:t>
            </a:r>
            <a:r>
              <a:rPr lang="en-US" sz="1400" b="1" dirty="0" err="1"/>
              <a:t>dengan</a:t>
            </a:r>
            <a:r>
              <a:rPr lang="en-US" sz="1400" b="1" dirty="0"/>
              <a:t> LSP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err="1" smtClean="0"/>
              <a:t>Poltek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harus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bekerjasama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industri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terkait</a:t>
            </a:r>
            <a:endParaRPr lang="en-US" sz="1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err="1" smtClean="0"/>
              <a:t>Penerapan</a:t>
            </a:r>
            <a:r>
              <a:rPr lang="en-US" sz="1400" b="1" dirty="0" smtClean="0"/>
              <a:t> dual system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smtClean="0"/>
              <a:t>Pembangunan teaching factory di </a:t>
            </a:r>
            <a:r>
              <a:rPr lang="en-US" sz="1400" b="1" dirty="0" err="1" smtClean="0"/>
              <a:t>Poltek</a:t>
            </a:r>
            <a:endParaRPr lang="en-US" sz="1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err="1" smtClean="0"/>
              <a:t>Revitalisasi</a:t>
            </a:r>
            <a:r>
              <a:rPr lang="en-US" sz="1400" b="1" dirty="0" smtClean="0"/>
              <a:t> 14 </a:t>
            </a:r>
            <a:r>
              <a:rPr lang="en-US" sz="1400" b="1" dirty="0" err="1" smtClean="0"/>
              <a:t>Poltek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Negeri</a:t>
            </a:r>
            <a:endParaRPr lang="en-US" sz="1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err="1" smtClean="0"/>
              <a:t>Pengembangan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Poltek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Negeri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mendukung</a:t>
            </a:r>
            <a:r>
              <a:rPr lang="en-US" sz="1400" b="1" dirty="0" smtClean="0"/>
              <a:t> 14 KEK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smtClean="0"/>
              <a:t>Retooling </a:t>
            </a:r>
            <a:r>
              <a:rPr lang="en-US" sz="1400" b="1" dirty="0" err="1" smtClean="0"/>
              <a:t>dosen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Poltek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Negeri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maupun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swasta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termasuk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sertfikasi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dosen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Poltek</a:t>
            </a:r>
            <a:endParaRPr lang="en-US" sz="1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b="1" dirty="0" err="1" smtClean="0"/>
              <a:t>Mencari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parter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perguruan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tinggi</a:t>
            </a:r>
            <a:r>
              <a:rPr lang="en-US" sz="1400" b="1" dirty="0" smtClean="0"/>
              <a:t>/</a:t>
            </a:r>
            <a:r>
              <a:rPr lang="en-US" sz="1400" b="1" dirty="0" err="1" smtClean="0"/>
              <a:t>lembaga</a:t>
            </a:r>
            <a:r>
              <a:rPr lang="en-US" sz="1400" b="1" dirty="0" smtClean="0"/>
              <a:t> donor </a:t>
            </a:r>
            <a:r>
              <a:rPr lang="en-US" sz="1400" b="1" dirty="0" err="1" smtClean="0"/>
              <a:t>asing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untuk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pengembangan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Poltek</a:t>
            </a:r>
            <a:endParaRPr lang="en-US" sz="1400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400" b="1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400" b="1" dirty="0"/>
          </a:p>
        </p:txBody>
      </p:sp>
      <p:sp>
        <p:nvSpPr>
          <p:cNvPr id="28" name="Rectangle 27"/>
          <p:cNvSpPr/>
          <p:nvPr/>
        </p:nvSpPr>
        <p:spPr>
          <a:xfrm>
            <a:off x="227305" y="3962399"/>
            <a:ext cx="1599957" cy="83820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D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Program </a:t>
            </a:r>
            <a:r>
              <a:rPr lang="en-ID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Revitalisasi</a:t>
            </a:r>
            <a:endParaRPr lang="en-ID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D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Vokasi</a:t>
            </a:r>
            <a:endParaRPr lang="id-ID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602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3808" y="2852936"/>
            <a:ext cx="27325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Terimakasih</a:t>
            </a:r>
            <a:endParaRPr lang="en-US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913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1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 smtClean="0">
                <a:ln w="11430">
                  <a:noFill/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Kerangka</a:t>
            </a:r>
            <a:r>
              <a:rPr lang="en-US" sz="2800" b="1" dirty="0" smtClean="0">
                <a:ln w="11430">
                  <a:noFill/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11430">
                  <a:noFill/>
                </a:ln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Presentasi</a:t>
            </a:r>
            <a:endParaRPr lang="en-US" sz="2800" b="1" dirty="0">
              <a:ln w="11430">
                <a:noFill/>
              </a:ln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07806" y="825252"/>
            <a:ext cx="36576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</a:rPr>
              <a:t>Prestasi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Siswa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SMP Indonesia </a:t>
            </a:r>
            <a:endParaRPr lang="en-US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Pada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TIMMS 2011 </a:t>
            </a:r>
          </a:p>
        </p:txBody>
      </p:sp>
      <p:sp>
        <p:nvSpPr>
          <p:cNvPr id="9" name="Rectangle 8"/>
          <p:cNvSpPr/>
          <p:nvPr/>
        </p:nvSpPr>
        <p:spPr>
          <a:xfrm>
            <a:off x="3222406" y="1700808"/>
            <a:ext cx="3056877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Pengaruh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Kualitas</a:t>
            </a:r>
            <a:r>
              <a:rPr lang="en-US" sz="1400" b="1" dirty="0" smtClean="0">
                <a:solidFill>
                  <a:schemeClr val="tx2"/>
                </a:solidFill>
              </a:rPr>
              <a:t> Guru </a:t>
            </a:r>
          </a:p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Pada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Prestasi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Siswa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1414" y="4003552"/>
            <a:ext cx="1872207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Indikator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Keberhasilan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Revitalisasi</a:t>
            </a:r>
            <a:r>
              <a:rPr lang="en-US" sz="1400" b="1" dirty="0" smtClean="0">
                <a:solidFill>
                  <a:schemeClr val="tx2"/>
                </a:solidFill>
              </a:rPr>
              <a:t> LPTK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73129" y="4869160"/>
            <a:ext cx="1872207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Program </a:t>
            </a:r>
            <a:r>
              <a:rPr lang="en-US" sz="1400" b="1" dirty="0" err="1" smtClean="0">
                <a:solidFill>
                  <a:schemeClr val="tx2"/>
                </a:solidFill>
              </a:rPr>
              <a:t>Revitalisasi</a:t>
            </a:r>
            <a:r>
              <a:rPr lang="en-US" sz="1400" b="1" dirty="0" smtClean="0">
                <a:solidFill>
                  <a:schemeClr val="tx2"/>
                </a:solidFill>
              </a:rPr>
              <a:t> LPTK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80113" y="3995540"/>
            <a:ext cx="1872207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Elemen-elemen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Utama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Revitalisasi</a:t>
            </a:r>
            <a:r>
              <a:rPr lang="en-US" sz="1400" b="1" dirty="0" smtClean="0">
                <a:solidFill>
                  <a:schemeClr val="tx2"/>
                </a:solidFill>
              </a:rPr>
              <a:t> LPTK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5537" y="2636912"/>
            <a:ext cx="1944215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Kelemahan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Pendidikan</a:t>
            </a:r>
            <a:r>
              <a:rPr lang="en-US" sz="1400" b="1" dirty="0" smtClean="0">
                <a:solidFill>
                  <a:schemeClr val="tx2"/>
                </a:solidFill>
              </a:rPr>
              <a:t> Guru di Indonesia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02832" y="836712"/>
            <a:ext cx="36576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chemeClr val="tx2">
                    <a:lumMod val="75000"/>
                  </a:schemeClr>
                </a:solidFill>
              </a:rPr>
              <a:t>Kualitas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 Guru Indonesia</a:t>
            </a:r>
          </a:p>
        </p:txBody>
      </p:sp>
      <p:cxnSp>
        <p:nvCxnSpPr>
          <p:cNvPr id="16" name="Elbow Connector 15"/>
          <p:cNvCxnSpPr>
            <a:stCxn id="21" idx="2"/>
            <a:endCxn id="9" idx="3"/>
          </p:cNvCxnSpPr>
          <p:nvPr/>
        </p:nvCxnSpPr>
        <p:spPr>
          <a:xfrm rot="5400000">
            <a:off x="6175810" y="1549786"/>
            <a:ext cx="559296" cy="352349"/>
          </a:xfrm>
          <a:prstGeom prst="bentConnector2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2" idx="2"/>
            <a:endCxn id="9" idx="1"/>
          </p:cNvCxnSpPr>
          <p:nvPr/>
        </p:nvCxnSpPr>
        <p:spPr>
          <a:xfrm rot="16200000" flipH="1">
            <a:off x="2594128" y="1377330"/>
            <a:ext cx="570756" cy="685800"/>
          </a:xfrm>
          <a:prstGeom prst="bentConnector2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226202" y="2636912"/>
            <a:ext cx="3053081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Revitalisasi</a:t>
            </a:r>
            <a:r>
              <a:rPr lang="en-US" sz="1400" b="1" dirty="0" smtClean="0">
                <a:solidFill>
                  <a:schemeClr val="tx2"/>
                </a:solidFill>
              </a:rPr>
              <a:t> LPTK</a:t>
            </a:r>
            <a:endParaRPr lang="en-US" sz="1400" b="1" dirty="0">
              <a:solidFill>
                <a:schemeClr val="tx2"/>
              </a:solidFill>
            </a:endParaRPr>
          </a:p>
        </p:txBody>
      </p:sp>
      <p:cxnSp>
        <p:nvCxnSpPr>
          <p:cNvPr id="30" name="Straight Arrow Connector 29"/>
          <p:cNvCxnSpPr>
            <a:stCxn id="14" idx="3"/>
            <a:endCxn id="27" idx="1"/>
          </p:cNvCxnSpPr>
          <p:nvPr/>
        </p:nvCxnSpPr>
        <p:spPr>
          <a:xfrm>
            <a:off x="2339752" y="2941712"/>
            <a:ext cx="886450" cy="0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2"/>
            <a:endCxn id="27" idx="0"/>
          </p:cNvCxnSpPr>
          <p:nvPr/>
        </p:nvCxnSpPr>
        <p:spPr>
          <a:xfrm>
            <a:off x="4750845" y="2310408"/>
            <a:ext cx="1898" cy="326504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7" idx="2"/>
            <a:endCxn id="11" idx="0"/>
          </p:cNvCxnSpPr>
          <p:nvPr/>
        </p:nvCxnSpPr>
        <p:spPr>
          <a:xfrm rot="5400000">
            <a:off x="3491611" y="2742420"/>
            <a:ext cx="757040" cy="1765225"/>
          </a:xfrm>
          <a:prstGeom prst="bentConnector3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7" idx="2"/>
            <a:endCxn id="13" idx="0"/>
          </p:cNvCxnSpPr>
          <p:nvPr/>
        </p:nvCxnSpPr>
        <p:spPr>
          <a:xfrm rot="16200000" flipH="1">
            <a:off x="5259966" y="2739289"/>
            <a:ext cx="749028" cy="1763474"/>
          </a:xfrm>
          <a:prstGeom prst="bentConnector3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1" idx="2"/>
            <a:endCxn id="12" idx="1"/>
          </p:cNvCxnSpPr>
          <p:nvPr/>
        </p:nvCxnSpPr>
        <p:spPr>
          <a:xfrm rot="16200000" flipH="1">
            <a:off x="3099919" y="4500750"/>
            <a:ext cx="560808" cy="785611"/>
          </a:xfrm>
          <a:prstGeom prst="bentConnector2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3" idx="2"/>
            <a:endCxn id="12" idx="3"/>
          </p:cNvCxnSpPr>
          <p:nvPr/>
        </p:nvCxnSpPr>
        <p:spPr>
          <a:xfrm rot="5400000">
            <a:off x="5796367" y="4454110"/>
            <a:ext cx="568820" cy="870881"/>
          </a:xfrm>
          <a:prstGeom prst="bentConnector2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184306" y="5805264"/>
            <a:ext cx="3053081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2"/>
                </a:solidFill>
              </a:rPr>
              <a:t>Revitalisasi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Pendidikan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</a:rPr>
              <a:t>Vokasi</a:t>
            </a:r>
            <a:endParaRPr lang="en-US" sz="1400" b="1" dirty="0">
              <a:solidFill>
                <a:schemeClr val="tx2"/>
              </a:solidFill>
            </a:endParaRPr>
          </a:p>
        </p:txBody>
      </p:sp>
      <p:cxnSp>
        <p:nvCxnSpPr>
          <p:cNvPr id="74" name="Straight Arrow Connector 73"/>
          <p:cNvCxnSpPr>
            <a:stCxn id="12" idx="2"/>
            <a:endCxn id="44" idx="0"/>
          </p:cNvCxnSpPr>
          <p:nvPr/>
        </p:nvCxnSpPr>
        <p:spPr>
          <a:xfrm>
            <a:off x="4709233" y="5478760"/>
            <a:ext cx="1614" cy="326504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077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98427"/>
            <a:ext cx="8739509" cy="4670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3" y="1124744"/>
            <a:ext cx="8787882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091973" y="6453336"/>
            <a:ext cx="3016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sumber</a:t>
            </a:r>
            <a:r>
              <a:rPr lang="en-US" dirty="0" smtClean="0"/>
              <a:t>: </a:t>
            </a:r>
            <a:r>
              <a:rPr lang="en-US" dirty="0" err="1" smtClean="0"/>
              <a:t>daniel</a:t>
            </a:r>
            <a:r>
              <a:rPr lang="en-US" dirty="0" smtClean="0"/>
              <a:t> </a:t>
            </a:r>
            <a:r>
              <a:rPr lang="en-US" dirty="0" err="1" smtClean="0"/>
              <a:t>Suryadarma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563"/>
            <a:ext cx="9144000" cy="3935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Prestasi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Siswa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SMP Indonesia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Pada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TIMMS 2011 </a:t>
            </a:r>
          </a:p>
        </p:txBody>
      </p:sp>
    </p:spTree>
    <p:extLst>
      <p:ext uri="{BB962C8B-B14F-4D97-AF65-F5344CB8AC3E}">
        <p14:creationId xmlns:p14="http://schemas.microsoft.com/office/powerpoint/2010/main" val="145173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acdpindonesia.files.wordpress.com/2016/04/indopos_kualitas-guru-indonesia-masih-renda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" y="548680"/>
            <a:ext cx="914400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827584" y="4581128"/>
            <a:ext cx="93610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7504" y="4757512"/>
            <a:ext cx="165618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45604" y="5699348"/>
            <a:ext cx="165618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6079" y="5880323"/>
            <a:ext cx="165618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6079" y="6070823"/>
            <a:ext cx="165618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7504" y="6261323"/>
            <a:ext cx="165618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82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9817" y="2348880"/>
            <a:ext cx="8208912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…….effects </a:t>
            </a:r>
            <a:r>
              <a:rPr lang="en-US" sz="2000" dirty="0"/>
              <a:t>of </a:t>
            </a:r>
            <a:r>
              <a:rPr lang="en-US" sz="2000" dirty="0" smtClean="0"/>
              <a:t>bringing </a:t>
            </a:r>
            <a:r>
              <a:rPr lang="en-US" sz="2000" dirty="0"/>
              <a:t>the bottom 10% of teachers in the UK up to </a:t>
            </a:r>
            <a:r>
              <a:rPr lang="en-US" sz="2000" dirty="0" smtClean="0"/>
              <a:t>the </a:t>
            </a:r>
            <a:r>
              <a:rPr lang="en-US" sz="2000" dirty="0"/>
              <a:t>level of the average (10% equates to just over </a:t>
            </a:r>
            <a:r>
              <a:rPr lang="en-US" sz="2000" dirty="0" smtClean="0"/>
              <a:t>40,000 </a:t>
            </a:r>
            <a:r>
              <a:rPr lang="en-US" sz="2000" dirty="0"/>
              <a:t>teachers in England</a:t>
            </a:r>
            <a:r>
              <a:rPr lang="en-US" sz="2000" dirty="0" smtClean="0"/>
              <a:t>). Doing </a:t>
            </a:r>
            <a:r>
              <a:rPr lang="en-US" sz="2000" dirty="0"/>
              <a:t>so could have a </a:t>
            </a:r>
            <a:r>
              <a:rPr lang="en-US" sz="2000" dirty="0" smtClean="0"/>
              <a:t>large </a:t>
            </a:r>
            <a:r>
              <a:rPr lang="en-US" sz="2000" dirty="0"/>
              <a:t>effect on the UK’s PISA test scores, greatly </a:t>
            </a:r>
            <a:r>
              <a:rPr lang="en-US" sz="2000" dirty="0" smtClean="0"/>
              <a:t>improving </a:t>
            </a:r>
            <a:r>
              <a:rPr lang="en-US" sz="2000" dirty="0"/>
              <a:t>the UK’s place in the </a:t>
            </a:r>
            <a:r>
              <a:rPr lang="en-US" sz="2000" dirty="0" smtClean="0"/>
              <a:t>international rankings. </a:t>
            </a:r>
            <a:r>
              <a:rPr lang="en-US" sz="2000" dirty="0"/>
              <a:t>All other things equal, </a:t>
            </a:r>
            <a:r>
              <a:rPr lang="en-US" sz="2000" dirty="0" smtClean="0"/>
              <a:t>in 5 </a:t>
            </a:r>
            <a:r>
              <a:rPr lang="en-US" sz="2000" dirty="0"/>
              <a:t>years the UK’s rank amongst OECD countries </a:t>
            </a:r>
            <a:r>
              <a:rPr lang="en-US" sz="2000" dirty="0" smtClean="0"/>
              <a:t>would </a:t>
            </a:r>
            <a:r>
              <a:rPr lang="en-US" sz="2000" dirty="0"/>
              <a:t>improve from </a:t>
            </a:r>
            <a:r>
              <a:rPr lang="en-US" sz="2000" dirty="0" smtClean="0"/>
              <a:t>21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in </a:t>
            </a:r>
            <a:r>
              <a:rPr lang="en-US" sz="2000" dirty="0"/>
              <a:t>Reading to somewhere between </a:t>
            </a:r>
            <a:r>
              <a:rPr lang="en-US" sz="2000" dirty="0" smtClean="0"/>
              <a:t>9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  <a:r>
              <a:rPr lang="en-US" sz="2000" dirty="0" smtClean="0"/>
              <a:t>and 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</a:t>
            </a:r>
            <a:r>
              <a:rPr lang="en-US" sz="2000" dirty="0"/>
              <a:t>and from </a:t>
            </a:r>
            <a:r>
              <a:rPr lang="en-US" sz="2000" dirty="0" smtClean="0"/>
              <a:t>22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in Math </a:t>
            </a:r>
            <a:r>
              <a:rPr lang="en-US" sz="2000" dirty="0"/>
              <a:t>to </a:t>
            </a:r>
            <a:r>
              <a:rPr lang="en-US" sz="2000" dirty="0" smtClean="0"/>
              <a:t>somewhere </a:t>
            </a:r>
            <a:r>
              <a:rPr lang="en-US" sz="2000" dirty="0"/>
              <a:t>between </a:t>
            </a:r>
            <a:r>
              <a:rPr lang="en-US" sz="2000" dirty="0" smtClean="0"/>
              <a:t>14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and 12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; </a:t>
            </a:r>
            <a:r>
              <a:rPr lang="en-US" sz="2000" dirty="0"/>
              <a:t>over 10 years (the period a child is in the UK </a:t>
            </a:r>
            <a:r>
              <a:rPr lang="en-US" sz="2000" dirty="0" smtClean="0"/>
              <a:t>school </a:t>
            </a:r>
            <a:r>
              <a:rPr lang="en-US" sz="2000" dirty="0"/>
              <a:t>system </a:t>
            </a:r>
            <a:r>
              <a:rPr lang="en-US" sz="2000" dirty="0" smtClean="0"/>
              <a:t>before </a:t>
            </a:r>
            <a:r>
              <a:rPr lang="en-US" sz="2000" dirty="0"/>
              <a:t>the PISA examinations) the UK would improve </a:t>
            </a:r>
            <a:r>
              <a:rPr lang="en-US" sz="2000" dirty="0" smtClean="0"/>
              <a:t>its </a:t>
            </a:r>
            <a:r>
              <a:rPr lang="en-US" sz="2000" dirty="0"/>
              <a:t>position to as high as </a:t>
            </a:r>
            <a:r>
              <a:rPr lang="en-US" sz="2000" dirty="0" smtClean="0"/>
              <a:t>3</a:t>
            </a:r>
            <a:r>
              <a:rPr lang="en-US" sz="2000" baseline="30000" dirty="0" smtClean="0"/>
              <a:t>rd </a:t>
            </a:r>
            <a:r>
              <a:rPr lang="en-US" sz="2000" dirty="0" smtClean="0"/>
              <a:t> in </a:t>
            </a:r>
            <a:r>
              <a:rPr lang="en-US" sz="2000" dirty="0"/>
              <a:t>Reading, and </a:t>
            </a:r>
            <a:r>
              <a:rPr lang="en-US" sz="2000" dirty="0" smtClean="0"/>
              <a:t>as high </a:t>
            </a:r>
            <a:r>
              <a:rPr lang="en-US" sz="2000" dirty="0"/>
              <a:t>as </a:t>
            </a:r>
            <a:r>
              <a:rPr lang="en-US" sz="2000" dirty="0" smtClean="0"/>
              <a:t>5</a:t>
            </a:r>
            <a:r>
              <a:rPr lang="en-US" sz="2000" baseline="30000" dirty="0"/>
              <a:t>th</a:t>
            </a:r>
            <a:r>
              <a:rPr lang="en-US" sz="2000" dirty="0" smtClean="0"/>
              <a:t> </a:t>
            </a:r>
            <a:r>
              <a:rPr lang="en-US" sz="2000" dirty="0"/>
              <a:t>in </a:t>
            </a:r>
            <a:r>
              <a:rPr lang="en-US" sz="2000" dirty="0" smtClean="0"/>
              <a:t>Math ……..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546" y="-27384"/>
            <a:ext cx="9139454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Pengaruh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Kualitas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Guru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Pada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Prestasi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Siswa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6216" y="6453336"/>
            <a:ext cx="2496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 The Sutton Trust, 2011)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85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94" y="764704"/>
            <a:ext cx="2895600" cy="3252514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94" y="4017218"/>
            <a:ext cx="7591425" cy="2724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3370" y="0"/>
            <a:ext cx="913063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Pengaruh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Peningkatan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Kesejahteraan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Prestasi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Mahasiswa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2834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123"/>
          <p:cNvSpPr/>
          <p:nvPr/>
        </p:nvSpPr>
        <p:spPr bwMode="auto">
          <a:xfrm>
            <a:off x="6876256" y="1199952"/>
            <a:ext cx="1440160" cy="4625975"/>
          </a:xfrm>
          <a:prstGeom prst="rect">
            <a:avLst/>
          </a:prstGeom>
          <a:solidFill>
            <a:srgbClr val="F3E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66" tIns="42483" rIns="84966" bIns="42483" anchor="ctr"/>
          <a:lstStyle/>
          <a:p>
            <a:pPr algn="ctr"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1246068" y="1234135"/>
            <a:ext cx="1271627" cy="4610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66" tIns="42483" rIns="84966" bIns="42483" anchor="ctr"/>
          <a:lstStyle/>
          <a:p>
            <a:pPr algn="ctr"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grpSp>
        <p:nvGrpSpPr>
          <p:cNvPr id="23669" name="Group 14"/>
          <p:cNvGrpSpPr>
            <a:grpSpLocks/>
          </p:cNvGrpSpPr>
          <p:nvPr/>
        </p:nvGrpSpPr>
        <p:grpSpPr bwMode="auto">
          <a:xfrm>
            <a:off x="1312723" y="1357930"/>
            <a:ext cx="1106519" cy="2139952"/>
            <a:chOff x="422" y="651"/>
            <a:chExt cx="827" cy="1348"/>
          </a:xfrm>
        </p:grpSpPr>
        <p:sp>
          <p:nvSpPr>
            <p:cNvPr id="16400" name="Text Box 16"/>
            <p:cNvSpPr txBox="1">
              <a:spLocks noChangeArrowheads="1"/>
            </p:cNvSpPr>
            <p:nvPr/>
          </p:nvSpPr>
          <p:spPr bwMode="auto">
            <a:xfrm>
              <a:off x="440" y="1058"/>
              <a:ext cx="809" cy="21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S2</a:t>
              </a:r>
            </a:p>
          </p:txBody>
        </p:sp>
        <p:sp>
          <p:nvSpPr>
            <p:cNvPr id="16405" name="Text Box 21"/>
            <p:cNvSpPr txBox="1">
              <a:spLocks noChangeArrowheads="1"/>
            </p:cNvSpPr>
            <p:nvPr/>
          </p:nvSpPr>
          <p:spPr bwMode="auto">
            <a:xfrm>
              <a:off x="422" y="1786"/>
              <a:ext cx="820" cy="21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S1</a:t>
              </a:r>
            </a:p>
          </p:txBody>
        </p:sp>
        <p:sp>
          <p:nvSpPr>
            <p:cNvPr id="16409" name="Text Box 25"/>
            <p:cNvSpPr txBox="1">
              <a:spLocks noChangeArrowheads="1"/>
            </p:cNvSpPr>
            <p:nvPr/>
          </p:nvSpPr>
          <p:spPr bwMode="auto">
            <a:xfrm>
              <a:off x="440" y="651"/>
              <a:ext cx="809" cy="21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S3</a:t>
              </a:r>
            </a:p>
          </p:txBody>
        </p:sp>
      </p:grpSp>
      <p:grpSp>
        <p:nvGrpSpPr>
          <p:cNvPr id="23621" name="Group 21"/>
          <p:cNvGrpSpPr>
            <a:grpSpLocks/>
          </p:cNvGrpSpPr>
          <p:nvPr/>
        </p:nvGrpSpPr>
        <p:grpSpPr bwMode="auto">
          <a:xfrm>
            <a:off x="57821" y="1080984"/>
            <a:ext cx="881215" cy="5406188"/>
            <a:chOff x="193822" y="773950"/>
            <a:chExt cx="1447800" cy="5706485"/>
          </a:xfrm>
        </p:grpSpPr>
        <p:sp>
          <p:nvSpPr>
            <p:cNvPr id="130" name="Can 129"/>
            <p:cNvSpPr/>
            <p:nvPr/>
          </p:nvSpPr>
          <p:spPr>
            <a:xfrm>
              <a:off x="381000" y="5439503"/>
              <a:ext cx="1143000" cy="1040932"/>
            </a:xfrm>
            <a:prstGeom prst="can">
              <a:avLst>
                <a:gd name="adj" fmla="val 50000"/>
              </a:avLst>
            </a:prstGeom>
            <a:solidFill>
              <a:srgbClr val="3C310A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132" name="Can 2"/>
            <p:cNvSpPr/>
            <p:nvPr/>
          </p:nvSpPr>
          <p:spPr>
            <a:xfrm>
              <a:off x="381000" y="4856309"/>
              <a:ext cx="1143000" cy="1043161"/>
            </a:xfrm>
            <a:prstGeom prst="can">
              <a:avLst>
                <a:gd name="adj" fmla="val 50000"/>
              </a:avLst>
            </a:prstGeom>
            <a:solidFill>
              <a:srgbClr val="5D4C0F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133" name="Can 3"/>
            <p:cNvSpPr/>
            <p:nvPr/>
          </p:nvSpPr>
          <p:spPr>
            <a:xfrm>
              <a:off x="381000" y="4273115"/>
              <a:ext cx="1143000" cy="1025279"/>
            </a:xfrm>
            <a:prstGeom prst="can">
              <a:avLst>
                <a:gd name="adj" fmla="val 50000"/>
              </a:avLst>
            </a:prstGeom>
            <a:solidFill>
              <a:srgbClr val="816A15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135" name="Can 4"/>
            <p:cNvSpPr/>
            <p:nvPr/>
          </p:nvSpPr>
          <p:spPr>
            <a:xfrm>
              <a:off x="381000" y="3669811"/>
              <a:ext cx="1143000" cy="1041825"/>
            </a:xfrm>
            <a:prstGeom prst="can">
              <a:avLst>
                <a:gd name="adj" fmla="val 50000"/>
              </a:avLst>
            </a:prstGeom>
            <a:solidFill>
              <a:srgbClr val="A5871B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136" name="Can 5"/>
            <p:cNvSpPr/>
            <p:nvPr/>
          </p:nvSpPr>
          <p:spPr>
            <a:xfrm>
              <a:off x="381000" y="3066506"/>
              <a:ext cx="1143000" cy="1060102"/>
            </a:xfrm>
            <a:prstGeom prst="can">
              <a:avLst>
                <a:gd name="adj" fmla="val 50000"/>
              </a:avLst>
            </a:prstGeom>
            <a:solidFill>
              <a:srgbClr val="CCA822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137" name="Can 6"/>
            <p:cNvSpPr/>
            <p:nvPr/>
          </p:nvSpPr>
          <p:spPr>
            <a:xfrm>
              <a:off x="381000" y="2463202"/>
              <a:ext cx="1143000" cy="1085167"/>
            </a:xfrm>
            <a:prstGeom prst="can">
              <a:avLst>
                <a:gd name="adj" fmla="val 50000"/>
              </a:avLst>
            </a:prstGeom>
            <a:solidFill>
              <a:srgbClr val="DFBD41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138" name="Can 7"/>
            <p:cNvSpPr/>
            <p:nvPr/>
          </p:nvSpPr>
          <p:spPr>
            <a:xfrm>
              <a:off x="381000" y="1819678"/>
              <a:ext cx="1143000" cy="1127744"/>
            </a:xfrm>
            <a:prstGeom prst="can">
              <a:avLst>
                <a:gd name="adj" fmla="val 50000"/>
              </a:avLst>
            </a:prstGeom>
            <a:solidFill>
              <a:srgbClr val="E6CC6C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139" name="Can 8"/>
            <p:cNvSpPr/>
            <p:nvPr/>
          </p:nvSpPr>
          <p:spPr>
            <a:xfrm>
              <a:off x="381000" y="1256595"/>
              <a:ext cx="1143000" cy="1112049"/>
            </a:xfrm>
            <a:prstGeom prst="can">
              <a:avLst>
                <a:gd name="adj" fmla="val 50000"/>
              </a:avLst>
            </a:prstGeom>
            <a:solidFill>
              <a:srgbClr val="ECD78C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140" name="Can 9"/>
            <p:cNvSpPr/>
            <p:nvPr/>
          </p:nvSpPr>
          <p:spPr>
            <a:xfrm>
              <a:off x="380999" y="773950"/>
              <a:ext cx="1143000" cy="978649"/>
            </a:xfrm>
            <a:prstGeom prst="can">
              <a:avLst>
                <a:gd name="adj" fmla="val 50000"/>
              </a:avLst>
            </a:prstGeom>
            <a:solidFill>
              <a:srgbClr val="F3E7BB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 rot="21446453">
              <a:off x="193822" y="809727"/>
              <a:ext cx="1447800" cy="357360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  <a:scene3d>
              <a:camera prst="isometricTopUp"/>
              <a:lightRig rig="threePt" dir="t"/>
            </a:scene3d>
          </p:spPr>
          <p:txBody>
            <a:bodyPr>
              <a:spAutoFit/>
              <a:sp3d/>
            </a:bodyPr>
            <a:lstStyle/>
            <a:p>
              <a:pPr algn="ctr">
                <a:defRPr/>
              </a:pPr>
              <a:r>
                <a:rPr lang="en-US" sz="1600" b="1">
                  <a:ln w="18000">
                    <a:solidFill>
                      <a:srgbClr val="C0504D">
                        <a:satMod val="140000"/>
                      </a:srgbClr>
                    </a:solidFill>
                    <a:prstDash val="solid"/>
                    <a:miter lim="800000"/>
                  </a:ln>
                  <a:solidFill>
                    <a:srgbClr val="FFC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IQF</a:t>
              </a:r>
              <a:endParaRPr lang="en-US" sz="1600" b="1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3" name="TextBox 10"/>
          <p:cNvSpPr txBox="1">
            <a:spLocks noChangeArrowheads="1"/>
          </p:cNvSpPr>
          <p:nvPr/>
        </p:nvSpPr>
        <p:spPr bwMode="auto">
          <a:xfrm>
            <a:off x="392460" y="5956947"/>
            <a:ext cx="2788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14" name="TextBox 11"/>
          <p:cNvSpPr txBox="1">
            <a:spLocks noChangeArrowheads="1"/>
          </p:cNvSpPr>
          <p:nvPr/>
        </p:nvSpPr>
        <p:spPr bwMode="auto">
          <a:xfrm>
            <a:off x="403614" y="5429897"/>
            <a:ext cx="2774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17" name="TextBox 12"/>
          <p:cNvSpPr txBox="1">
            <a:spLocks noChangeArrowheads="1"/>
          </p:cNvSpPr>
          <p:nvPr/>
        </p:nvSpPr>
        <p:spPr bwMode="auto">
          <a:xfrm>
            <a:off x="403614" y="4872685"/>
            <a:ext cx="2774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18" name="TextBox 13"/>
          <p:cNvSpPr txBox="1">
            <a:spLocks noChangeArrowheads="1"/>
          </p:cNvSpPr>
          <p:nvPr/>
        </p:nvSpPr>
        <p:spPr bwMode="auto">
          <a:xfrm>
            <a:off x="392460" y="4266260"/>
            <a:ext cx="2788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19" name="TextBox 14"/>
          <p:cNvSpPr txBox="1">
            <a:spLocks noChangeArrowheads="1"/>
          </p:cNvSpPr>
          <p:nvPr/>
        </p:nvSpPr>
        <p:spPr bwMode="auto">
          <a:xfrm>
            <a:off x="403614" y="3753497"/>
            <a:ext cx="2774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20" name="TextBox 119"/>
          <p:cNvSpPr txBox="1"/>
          <p:nvPr/>
        </p:nvSpPr>
        <p:spPr bwMode="auto">
          <a:xfrm>
            <a:off x="389671" y="2639072"/>
            <a:ext cx="277472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122" name="TextBox 121"/>
          <p:cNvSpPr txBox="1"/>
          <p:nvPr/>
        </p:nvSpPr>
        <p:spPr bwMode="auto">
          <a:xfrm>
            <a:off x="375728" y="2059635"/>
            <a:ext cx="277472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27" name="TextBox 126"/>
          <p:cNvSpPr txBox="1"/>
          <p:nvPr/>
        </p:nvSpPr>
        <p:spPr bwMode="auto">
          <a:xfrm>
            <a:off x="403614" y="1500836"/>
            <a:ext cx="277472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129" name="TextBox 18"/>
          <p:cNvSpPr txBox="1">
            <a:spLocks noChangeArrowheads="1"/>
          </p:cNvSpPr>
          <p:nvPr/>
        </p:nvSpPr>
        <p:spPr bwMode="auto">
          <a:xfrm>
            <a:off x="403614" y="3191522"/>
            <a:ext cx="2774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9280" name="Text Box 47"/>
          <p:cNvSpPr txBox="1">
            <a:spLocks noChangeArrowheads="1"/>
          </p:cNvSpPr>
          <p:nvPr/>
        </p:nvSpPr>
        <p:spPr bwMode="auto">
          <a:xfrm flipH="1">
            <a:off x="6894066" y="4744098"/>
            <a:ext cx="1304440" cy="338138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 I</a:t>
            </a:r>
          </a:p>
        </p:txBody>
      </p:sp>
      <p:sp>
        <p:nvSpPr>
          <p:cNvPr id="9281" name="Text Box 61"/>
          <p:cNvSpPr txBox="1">
            <a:spLocks noChangeArrowheads="1"/>
          </p:cNvSpPr>
          <p:nvPr/>
        </p:nvSpPr>
        <p:spPr bwMode="auto">
          <a:xfrm flipH="1">
            <a:off x="6903573" y="3693173"/>
            <a:ext cx="1298815" cy="338138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 III</a:t>
            </a:r>
          </a:p>
        </p:txBody>
      </p:sp>
      <p:sp>
        <p:nvSpPr>
          <p:cNvPr id="9282" name="Text Box 65"/>
          <p:cNvSpPr txBox="1">
            <a:spLocks noChangeArrowheads="1"/>
          </p:cNvSpPr>
          <p:nvPr/>
        </p:nvSpPr>
        <p:spPr bwMode="auto">
          <a:xfrm flipH="1">
            <a:off x="6876255" y="4213873"/>
            <a:ext cx="1314978" cy="338138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 II</a:t>
            </a:r>
          </a:p>
        </p:txBody>
      </p:sp>
      <p:sp>
        <p:nvSpPr>
          <p:cNvPr id="9283" name="Text Box 57"/>
          <p:cNvSpPr txBox="1">
            <a:spLocks noChangeArrowheads="1"/>
          </p:cNvSpPr>
          <p:nvPr/>
        </p:nvSpPr>
        <p:spPr bwMode="auto">
          <a:xfrm flipH="1">
            <a:off x="6886004" y="3159773"/>
            <a:ext cx="1314978" cy="338554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S1 </a:t>
            </a:r>
            <a:r>
              <a:rPr lang="en-US" sz="1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Terapan</a:t>
            </a:r>
            <a:endParaRPr lang="en-US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278" name="Text Box 21"/>
          <p:cNvSpPr txBox="1">
            <a:spLocks noChangeArrowheads="1"/>
          </p:cNvSpPr>
          <p:nvPr/>
        </p:nvSpPr>
        <p:spPr bwMode="auto">
          <a:xfrm flipH="1">
            <a:off x="6881215" y="2008133"/>
            <a:ext cx="1320120" cy="307777"/>
          </a:xfrm>
          <a:prstGeom prst="rect">
            <a:avLst/>
          </a:prstGeom>
          <a:solidFill>
            <a:schemeClr val="bg2">
              <a:lumMod val="25000"/>
              <a:alpha val="60000"/>
            </a:schemeClr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S2 (</a:t>
            </a:r>
            <a:r>
              <a:rPr lang="en-US" sz="1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Terapan</a:t>
            </a:r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9276" name="Text Box 21"/>
          <p:cNvSpPr txBox="1">
            <a:spLocks noChangeArrowheads="1"/>
          </p:cNvSpPr>
          <p:nvPr/>
        </p:nvSpPr>
        <p:spPr bwMode="auto">
          <a:xfrm flipH="1">
            <a:off x="6892369" y="1365989"/>
            <a:ext cx="1305441" cy="307777"/>
          </a:xfrm>
          <a:prstGeom prst="rect">
            <a:avLst/>
          </a:prstGeom>
          <a:solidFill>
            <a:schemeClr val="bg2">
              <a:lumMod val="25000"/>
              <a:alpha val="60000"/>
            </a:schemeClr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S3 (</a:t>
            </a:r>
            <a:r>
              <a:rPr lang="en-US" sz="1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Terapan</a:t>
            </a:r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3600" name="Text Box 34"/>
          <p:cNvSpPr txBox="1">
            <a:spLocks noChangeArrowheads="1"/>
          </p:cNvSpPr>
          <p:nvPr/>
        </p:nvSpPr>
        <p:spPr bwMode="auto">
          <a:xfrm>
            <a:off x="1246068" y="5889427"/>
            <a:ext cx="7070348" cy="473594"/>
          </a:xfrm>
          <a:prstGeom prst="rect">
            <a:avLst/>
          </a:prstGeom>
          <a:solidFill>
            <a:srgbClr val="FF6600"/>
          </a:solidFill>
          <a:ln w="28575" cap="sq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  <p:txBody>
          <a:bodyPr wrap="square" lIns="84966" tIns="42483" rIns="84966" bIns="42483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id-ID" sz="1400" b="1" dirty="0">
                <a:solidFill>
                  <a:srgbClr val="000000"/>
                </a:solidFill>
                <a:latin typeface="Arial" charset="0"/>
              </a:rPr>
              <a:t>9 </a:t>
            </a:r>
            <a:r>
              <a:rPr lang="en-US" altLang="id-ID" sz="1400" b="1" dirty="0" err="1">
                <a:solidFill>
                  <a:srgbClr val="000000"/>
                </a:solidFill>
                <a:latin typeface="Arial" charset="0"/>
              </a:rPr>
              <a:t>tahun</a:t>
            </a:r>
            <a:r>
              <a:rPr lang="en-US" altLang="id-ID" sz="1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id-ID" sz="1400" b="1" dirty="0" err="1">
                <a:solidFill>
                  <a:srgbClr val="000000"/>
                </a:solidFill>
                <a:latin typeface="Arial" charset="0"/>
              </a:rPr>
              <a:t>pendidikan</a:t>
            </a:r>
            <a:r>
              <a:rPr lang="en-US" altLang="id-ID" sz="1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id-ID" sz="1400" b="1" dirty="0" err="1">
                <a:solidFill>
                  <a:srgbClr val="000000"/>
                </a:solidFill>
                <a:latin typeface="Arial" charset="0"/>
              </a:rPr>
              <a:t>dasar</a:t>
            </a:r>
            <a:r>
              <a:rPr lang="en-US" altLang="id-ID" sz="1400" b="1" dirty="0">
                <a:solidFill>
                  <a:srgbClr val="000000"/>
                </a:solidFill>
                <a:latin typeface="Arial" charset="0"/>
              </a:rPr>
              <a:t> (6+3)</a:t>
            </a:r>
          </a:p>
          <a:p>
            <a:pPr algn="ctr">
              <a:lnSpc>
                <a:spcPct val="90000"/>
              </a:lnSpc>
            </a:pPr>
            <a:r>
              <a:rPr lang="en-US" altLang="id-ID" sz="1400" b="1" dirty="0" err="1">
                <a:solidFill>
                  <a:srgbClr val="000000"/>
                </a:solidFill>
                <a:latin typeface="Arial" charset="0"/>
              </a:rPr>
              <a:t>Pendidikan</a:t>
            </a:r>
            <a:r>
              <a:rPr lang="en-US" altLang="id-ID" sz="1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id-ID" sz="1400" b="1" dirty="0" err="1">
                <a:solidFill>
                  <a:srgbClr val="000000"/>
                </a:solidFill>
                <a:latin typeface="Arial" charset="0"/>
              </a:rPr>
              <a:t>anak</a:t>
            </a:r>
            <a:r>
              <a:rPr lang="en-US" altLang="id-ID" sz="1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id-ID" sz="1400" b="1" dirty="0" err="1">
                <a:solidFill>
                  <a:srgbClr val="000000"/>
                </a:solidFill>
                <a:latin typeface="Arial" charset="0"/>
              </a:rPr>
              <a:t>usia</a:t>
            </a:r>
            <a:r>
              <a:rPr lang="en-US" altLang="id-ID" sz="1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id-ID" sz="1400" b="1" dirty="0" err="1">
                <a:solidFill>
                  <a:srgbClr val="000000"/>
                </a:solidFill>
                <a:latin typeface="Arial" charset="0"/>
              </a:rPr>
              <a:t>dini</a:t>
            </a:r>
            <a:r>
              <a:rPr lang="en-US" altLang="id-ID" sz="1400" b="1" dirty="0">
                <a:solidFill>
                  <a:srgbClr val="000000"/>
                </a:solidFill>
                <a:latin typeface="Arial" charset="0"/>
              </a:rPr>
              <a:t>(1-2)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632806" y="5248921"/>
            <a:ext cx="3683609" cy="519529"/>
          </a:xfrm>
          <a:prstGeom prst="rect">
            <a:avLst/>
          </a:prstGeom>
          <a:solidFill>
            <a:srgbClr val="FC980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id-ID" sz="1400" b="1" dirty="0" smtClean="0">
                <a:solidFill>
                  <a:srgbClr val="000000"/>
                </a:solidFill>
                <a:latin typeface="Arial" charset="0"/>
              </a:rPr>
              <a:t>SMK/MAK</a:t>
            </a:r>
            <a:endParaRPr lang="en-US" altLang="id-ID" sz="14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246068" y="5254770"/>
            <a:ext cx="3381228" cy="519529"/>
          </a:xfrm>
          <a:prstGeom prst="rect">
            <a:avLst/>
          </a:prstGeom>
          <a:solidFill>
            <a:srgbClr val="FC980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id-ID" sz="1400" b="1" dirty="0" smtClean="0">
                <a:solidFill>
                  <a:srgbClr val="000000"/>
                </a:solidFill>
                <a:latin typeface="Arial" charset="0"/>
              </a:rPr>
              <a:t>SMA</a:t>
            </a:r>
            <a:endParaRPr lang="en-US" altLang="id-ID" sz="14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762000"/>
            <a:ext cx="1389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1) Academic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9424" y="762000"/>
            <a:ext cx="1462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2) Vocational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851920" y="755412"/>
            <a:ext cx="1561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3) Professional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68" name="Group 14"/>
          <p:cNvGrpSpPr/>
          <p:nvPr/>
        </p:nvGrpSpPr>
        <p:grpSpPr>
          <a:xfrm>
            <a:off x="245241" y="0"/>
            <a:ext cx="8898759" cy="571480"/>
            <a:chOff x="0" y="0"/>
            <a:chExt cx="9144000" cy="571480"/>
          </a:xfrm>
        </p:grpSpPr>
        <p:sp>
          <p:nvSpPr>
            <p:cNvPr id="70" name="Rectangle 69"/>
            <p:cNvSpPr/>
            <p:nvPr/>
          </p:nvSpPr>
          <p:spPr>
            <a:xfrm>
              <a:off x="642910" y="0"/>
              <a:ext cx="8501090" cy="5714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tx2">
                      <a:lumMod val="75000"/>
                    </a:schemeClr>
                  </a:solidFill>
                </a:rPr>
                <a:t>Kelemahan</a:t>
              </a:r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tx2">
                      <a:lumMod val="75000"/>
                    </a:schemeClr>
                  </a:solidFill>
                </a:rPr>
                <a:t>Pendidikan</a:t>
              </a:r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</a:rPr>
                <a:t> Guru Indonesia</a:t>
              </a:r>
              <a:endParaRPr lang="id-ID" sz="2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0" y="0"/>
              <a:ext cx="571472" cy="571480"/>
            </a:xfrm>
            <a:prstGeom prst="rect">
              <a:avLst/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id-ID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8" name="Rectangle 57"/>
          <p:cNvSpPr/>
          <p:nvPr/>
        </p:nvSpPr>
        <p:spPr bwMode="auto">
          <a:xfrm>
            <a:off x="3818497" y="1213168"/>
            <a:ext cx="1617599" cy="19269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66" tIns="42483" rIns="84966" bIns="42483" anchor="ctr"/>
          <a:lstStyle/>
          <a:p>
            <a:pPr algn="ctr"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59" name="Text Box 16"/>
          <p:cNvSpPr txBox="1">
            <a:spLocks noChangeArrowheads="1"/>
          </p:cNvSpPr>
          <p:nvPr/>
        </p:nvSpPr>
        <p:spPr bwMode="auto">
          <a:xfrm>
            <a:off x="3885172" y="1969095"/>
            <a:ext cx="1445493" cy="307777"/>
          </a:xfrm>
          <a:prstGeom prst="rect">
            <a:avLst/>
          </a:prstGeom>
          <a:solidFill>
            <a:srgbClr val="00B050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Spesialis</a:t>
            </a:r>
            <a:endParaRPr lang="en-US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auto">
          <a:xfrm>
            <a:off x="3885172" y="2617167"/>
            <a:ext cx="1440736" cy="307777"/>
          </a:xfrm>
          <a:prstGeom prst="rect">
            <a:avLst/>
          </a:prstGeom>
          <a:solidFill>
            <a:srgbClr val="00B050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Pofesi</a:t>
            </a:r>
            <a:endParaRPr lang="en-US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 Box 25"/>
          <p:cNvSpPr txBox="1">
            <a:spLocks noChangeArrowheads="1"/>
          </p:cNvSpPr>
          <p:nvPr/>
        </p:nvSpPr>
        <p:spPr bwMode="auto">
          <a:xfrm>
            <a:off x="3885173" y="1340768"/>
            <a:ext cx="1440736" cy="307777"/>
          </a:xfrm>
          <a:prstGeom prst="rect">
            <a:avLst/>
          </a:prstGeom>
          <a:solidFill>
            <a:srgbClr val="00B050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Sub-</a:t>
            </a:r>
            <a:r>
              <a:rPr lang="en-US" sz="1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spesialis</a:t>
            </a:r>
            <a:endParaRPr lang="en-US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Elbow Connector 8"/>
          <p:cNvCxnSpPr>
            <a:stCxn id="16405" idx="0"/>
            <a:endCxn id="60" idx="1"/>
          </p:cNvCxnSpPr>
          <p:nvPr/>
        </p:nvCxnSpPr>
        <p:spPr>
          <a:xfrm rot="5400000" flipH="1" flipV="1">
            <a:off x="2678892" y="1953464"/>
            <a:ext cx="388688" cy="2023872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9283" idx="0"/>
            <a:endCxn id="60" idx="3"/>
          </p:cNvCxnSpPr>
          <p:nvPr/>
        </p:nvCxnSpPr>
        <p:spPr>
          <a:xfrm rot="16200000" flipV="1">
            <a:off x="6240343" y="1856622"/>
            <a:ext cx="388717" cy="2217585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0" idx="0"/>
            <a:endCxn id="59" idx="2"/>
          </p:cNvCxnSpPr>
          <p:nvPr/>
        </p:nvCxnSpPr>
        <p:spPr>
          <a:xfrm flipV="1">
            <a:off x="4605540" y="2276872"/>
            <a:ext cx="2379" cy="3402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9" idx="0"/>
            <a:endCxn id="61" idx="2"/>
          </p:cNvCxnSpPr>
          <p:nvPr/>
        </p:nvCxnSpPr>
        <p:spPr>
          <a:xfrm flipH="1" flipV="1">
            <a:off x="4605541" y="1648545"/>
            <a:ext cx="2378" cy="32055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547664" y="3497882"/>
            <a:ext cx="0" cy="17568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547664" y="2342181"/>
            <a:ext cx="0" cy="8175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547664" y="1696068"/>
            <a:ext cx="0" cy="31206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7884368" y="5061013"/>
            <a:ext cx="0" cy="206959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7884368" y="4537696"/>
            <a:ext cx="0" cy="206959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7884368" y="4023346"/>
            <a:ext cx="0" cy="206959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7884368" y="3481499"/>
            <a:ext cx="0" cy="206959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7884368" y="2315910"/>
            <a:ext cx="0" cy="843834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7884368" y="1673766"/>
            <a:ext cx="0" cy="34411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93" name="TextBox 9292"/>
          <p:cNvSpPr txBox="1"/>
          <p:nvPr/>
        </p:nvSpPr>
        <p:spPr>
          <a:xfrm>
            <a:off x="2699792" y="3412738"/>
            <a:ext cx="3786996" cy="1600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1400" dirty="0" err="1" smtClean="0"/>
              <a:t>Belum</a:t>
            </a:r>
            <a:r>
              <a:rPr lang="en-US" sz="1400" dirty="0" smtClean="0"/>
              <a:t> </a:t>
            </a:r>
            <a:r>
              <a:rPr lang="en-US" sz="1400" dirty="0" err="1" smtClean="0"/>
              <a:t>ada</a:t>
            </a:r>
            <a:r>
              <a:rPr lang="en-US" sz="1400" dirty="0" smtClean="0"/>
              <a:t> </a:t>
            </a:r>
            <a:r>
              <a:rPr lang="en-US" sz="1400" dirty="0" err="1" smtClean="0"/>
              <a:t>pendidikan</a:t>
            </a:r>
            <a:r>
              <a:rPr lang="en-US" sz="1400" dirty="0" smtClean="0"/>
              <a:t> guru </a:t>
            </a:r>
            <a:r>
              <a:rPr lang="en-US" sz="1400" dirty="0" err="1" smtClean="0"/>
              <a:t>profesional</a:t>
            </a:r>
            <a:r>
              <a:rPr lang="en-US" sz="1400" dirty="0" smtClean="0"/>
              <a:t> </a:t>
            </a:r>
            <a:r>
              <a:rPr lang="en-US" sz="1400" dirty="0" err="1" smtClean="0"/>
              <a:t>seperti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dimandatkan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Undang-undang</a:t>
            </a:r>
            <a:r>
              <a:rPr lang="en-US" sz="1400" dirty="0" smtClean="0"/>
              <a:t> no 12 </a:t>
            </a:r>
            <a:r>
              <a:rPr lang="en-US" sz="1400" dirty="0" err="1" smtClean="0"/>
              <a:t>tahun</a:t>
            </a:r>
            <a:r>
              <a:rPr lang="en-US" sz="1400" dirty="0" smtClean="0"/>
              <a:t> 2012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400" dirty="0" err="1" smtClean="0"/>
              <a:t>Belum</a:t>
            </a:r>
            <a:r>
              <a:rPr lang="en-US" sz="1400" dirty="0" smtClean="0"/>
              <a:t> </a:t>
            </a:r>
            <a:r>
              <a:rPr lang="en-US" sz="1400" dirty="0" err="1" smtClean="0"/>
              <a:t>ada</a:t>
            </a:r>
            <a:r>
              <a:rPr lang="en-US" sz="1400" dirty="0" smtClean="0"/>
              <a:t> </a:t>
            </a:r>
            <a:r>
              <a:rPr lang="en-US" sz="1400" dirty="0" err="1" smtClean="0"/>
              <a:t>jenjang</a:t>
            </a:r>
            <a:r>
              <a:rPr lang="en-US" sz="1400" dirty="0" smtClean="0"/>
              <a:t> </a:t>
            </a:r>
            <a:r>
              <a:rPr lang="en-US" sz="1400" dirty="0" err="1" smtClean="0"/>
              <a:t>profesi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profesi</a:t>
            </a:r>
            <a:r>
              <a:rPr lang="en-US" sz="1400" dirty="0" smtClean="0"/>
              <a:t> guru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400" dirty="0" err="1" smtClean="0"/>
              <a:t>Belum</a:t>
            </a:r>
            <a:r>
              <a:rPr lang="en-US" sz="1400" dirty="0" smtClean="0"/>
              <a:t> </a:t>
            </a:r>
            <a:r>
              <a:rPr lang="en-US" sz="1400" dirty="0" err="1" smtClean="0"/>
              <a:t>ada</a:t>
            </a:r>
            <a:r>
              <a:rPr lang="en-US" sz="1400" dirty="0" smtClean="0"/>
              <a:t> CPD yang </a:t>
            </a:r>
            <a:r>
              <a:rPr lang="en-US" sz="1400" dirty="0" err="1" smtClean="0"/>
              <a:t>dilakukan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lembaga</a:t>
            </a:r>
            <a:r>
              <a:rPr lang="en-US" sz="1400" dirty="0" smtClean="0"/>
              <a:t> </a:t>
            </a:r>
            <a:r>
              <a:rPr lang="en-US" sz="1400" dirty="0" err="1" smtClean="0"/>
              <a:t>profesi</a:t>
            </a:r>
            <a:r>
              <a:rPr lang="en-US" sz="1400" dirty="0" smtClean="0"/>
              <a:t> guru </a:t>
            </a:r>
            <a:r>
              <a:rPr lang="en-US" sz="1400" dirty="0" err="1" smtClean="0"/>
              <a:t>secara</a:t>
            </a:r>
            <a:r>
              <a:rPr lang="en-US" sz="1400" dirty="0" smtClean="0"/>
              <a:t> </a:t>
            </a:r>
            <a:r>
              <a:rPr lang="en-US" sz="1400" dirty="0" err="1" smtClean="0"/>
              <a:t>tersturuktur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mencapai</a:t>
            </a:r>
            <a:r>
              <a:rPr lang="en-US" sz="1400" dirty="0" smtClean="0"/>
              <a:t> </a:t>
            </a:r>
            <a:r>
              <a:rPr lang="en-US" sz="1400" dirty="0" err="1" smtClean="0"/>
              <a:t>jenjang</a:t>
            </a:r>
            <a:r>
              <a:rPr lang="en-US" sz="1400" dirty="0" smtClean="0"/>
              <a:t> </a:t>
            </a:r>
            <a:r>
              <a:rPr lang="en-US" sz="1400" dirty="0" err="1" smtClean="0"/>
              <a:t>profesi</a:t>
            </a:r>
            <a:r>
              <a:rPr lang="en-US" sz="1400" dirty="0" smtClean="0"/>
              <a:t> yang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tinggi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4872014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14889"/>
            <a:ext cx="9144000" cy="677807"/>
            <a:chOff x="0" y="21202"/>
            <a:chExt cx="9144000" cy="96519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" name="Rectangle 5"/>
            <p:cNvSpPr/>
            <p:nvPr/>
          </p:nvSpPr>
          <p:spPr>
            <a:xfrm>
              <a:off x="0" y="21202"/>
              <a:ext cx="9144000" cy="9651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914400"/>
              <a:ext cx="9144000" cy="7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098585"/>
              </p:ext>
            </p:extLst>
          </p:nvPr>
        </p:nvGraphicFramePr>
        <p:xfrm>
          <a:off x="457200" y="762002"/>
          <a:ext cx="8229600" cy="574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0" y="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Franklin Gothic Demi Cond" pitchFamily="34" charset="0"/>
              </a:rPr>
              <a:t>ELEMEN-ELEMEN UTAMA REVITALISASI LPTK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37419" y="6300028"/>
            <a:ext cx="434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HASIL TEACHER EDUCATION SUMMIT, 2012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41719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971188-5306-4441-9321-249C0E2A70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7F27D7-2891-48EC-A85A-12289CA032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F2C858-03E1-42E8-A741-A57CC0119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977FD3-725C-4F63-82CC-2A1386887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038FED-B584-45E6-85FD-7F18104B5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97432B-929B-4C63-899C-8BD45C4B5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EC2DC6-3DC3-4DC8-8748-FBD8EDA932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16831C-A449-4089-B410-9B6675F40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FF8A2E-43AB-4A7C-B76E-FC8812E2B8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805FD0-F4EA-475F-8256-377AB17E9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172CEA-6729-4607-A5B7-D58EA5314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3E2051-06DB-4B43-A703-56A3B234BF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D8E0EF-AB17-47BD-8672-47C1AD7FF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C61A4E-274E-4849-B8F8-C3E76508F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CA9AC4-1DB5-4FB7-A079-415F2A3FE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AE1428-D9C3-4B8A-A424-F97D70B0D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EEBA7A-9284-4256-9D0E-DD3466E9A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26" y="2704"/>
            <a:ext cx="9144000" cy="796925"/>
          </a:xfrm>
          <a:solidFill>
            <a:schemeClr val="tx2">
              <a:lumMod val="40000"/>
              <a:lumOff val="60000"/>
            </a:schemeClr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err="1" smtClean="0"/>
              <a:t>Indikator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Keberhasilan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Revitalisasi</a:t>
            </a:r>
            <a:r>
              <a:rPr lang="en-US" sz="3200" b="1" dirty="0" smtClean="0"/>
              <a:t> LPTK</a:t>
            </a:r>
            <a:endParaRPr lang="id-ID" sz="32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7544" y="2149485"/>
            <a:ext cx="8208912" cy="31085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C00000"/>
                </a:solidFill>
              </a:rPr>
              <a:t>Jangka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Pendek</a:t>
            </a:r>
            <a:r>
              <a:rPr lang="en-US" sz="2800" dirty="0" smtClean="0">
                <a:solidFill>
                  <a:srgbClr val="C00000"/>
                </a:solidFill>
              </a:rPr>
              <a:t> : </a:t>
            </a:r>
            <a:r>
              <a:rPr lang="en-US" sz="2800" b="1" dirty="0" err="1" smtClean="0"/>
              <a:t>nilai</a:t>
            </a:r>
            <a:r>
              <a:rPr lang="en-US" sz="2800" b="1" dirty="0" smtClean="0"/>
              <a:t> rata-rata </a:t>
            </a:r>
            <a:r>
              <a:rPr lang="en-US" sz="2800" b="1" dirty="0" err="1" smtClean="0"/>
              <a:t>lulusan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uji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kompetensi</a:t>
            </a:r>
            <a:r>
              <a:rPr lang="en-US" sz="2800" b="1" dirty="0" smtClean="0"/>
              <a:t> guru</a:t>
            </a:r>
            <a:r>
              <a:rPr lang="en-US" sz="2800" dirty="0" smtClean="0"/>
              <a:t>, </a:t>
            </a:r>
            <a:r>
              <a:rPr lang="en-US" sz="2800" b="1" dirty="0" err="1" smtClean="0"/>
              <a:t>prosentase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lulusan</a:t>
            </a:r>
            <a:r>
              <a:rPr lang="en-US" sz="2800" b="1" dirty="0"/>
              <a:t>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lulus </a:t>
            </a:r>
            <a:r>
              <a:rPr lang="en-US" sz="2800" b="1" dirty="0" err="1" smtClean="0"/>
              <a:t>uji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kompetensi</a:t>
            </a:r>
            <a:r>
              <a:rPr lang="en-US" sz="2800" b="1" dirty="0" smtClean="0"/>
              <a:t> guru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2800" dirty="0"/>
          </a:p>
          <a:p>
            <a:pPr marL="285750" indent="-285750" algn="just">
              <a:buFont typeface="Arial" pitchFamily="34" charset="0"/>
              <a:buChar char="•"/>
            </a:pPr>
            <a:endParaRPr lang="en-US" sz="28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C00000"/>
                </a:solidFill>
              </a:rPr>
              <a:t>Jangka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Panjang</a:t>
            </a:r>
            <a:r>
              <a:rPr lang="en-US" sz="2800" dirty="0" smtClean="0">
                <a:solidFill>
                  <a:srgbClr val="C00000"/>
                </a:solidFill>
              </a:rPr>
              <a:t>: </a:t>
            </a:r>
            <a:r>
              <a:rPr lang="en-US" sz="2800" b="1" dirty="0" smtClean="0"/>
              <a:t>ranking </a:t>
            </a:r>
            <a:r>
              <a:rPr lang="en-US" sz="2800" b="1" dirty="0" err="1" smtClean="0"/>
              <a:t>dunia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siswa</a:t>
            </a:r>
            <a:r>
              <a:rPr lang="en-US" sz="2800" b="1" dirty="0" smtClean="0"/>
              <a:t> Indonesia (TIMMS)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3066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694</Words>
  <Application>Microsoft Office PowerPoint</Application>
  <PresentationFormat>On-screen Show (4:3)</PresentationFormat>
  <Paragraphs>117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Gothic</vt:lpstr>
      <vt:lpstr>Franklin Gothic Book</vt:lpstr>
      <vt:lpstr>Franklin Gothic Demi</vt:lpstr>
      <vt:lpstr>Franklin Gothic Demi Cond</vt:lpstr>
      <vt:lpstr>Times New Roman</vt:lpstr>
      <vt:lpstr>Office Theme</vt:lpstr>
      <vt:lpstr>REVITALISASI LPTK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Indikator Keberhasilan Revitalisasi LPTK</vt:lpstr>
      <vt:lpstr>PROGRAM REVITALISASI LPTK</vt:lpstr>
      <vt:lpstr>PowerPoint Presentation</vt:lpstr>
      <vt:lpstr>PowerPoint Presentation</vt:lpstr>
      <vt:lpstr>PowerPoint Presentation</vt:lpstr>
    </vt:vector>
  </TitlesOfParts>
  <Company>BEC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RENCANA PROGRAM REVITALISASI LPTK</dc:title>
  <dc:creator>user</dc:creator>
  <cp:lastModifiedBy>Puti Zulharby</cp:lastModifiedBy>
  <cp:revision>40</cp:revision>
  <cp:lastPrinted>2016-10-13T05:40:26Z</cp:lastPrinted>
  <dcterms:created xsi:type="dcterms:W3CDTF">2014-07-12T15:43:05Z</dcterms:created>
  <dcterms:modified xsi:type="dcterms:W3CDTF">2016-10-13T06:40:43Z</dcterms:modified>
</cp:coreProperties>
</file>